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13" r:id="rId4"/>
    <p:sldId id="321" r:id="rId5"/>
    <p:sldId id="322" r:id="rId6"/>
    <p:sldId id="290" r:id="rId7"/>
    <p:sldId id="315" r:id="rId8"/>
    <p:sldId id="316" r:id="rId9"/>
    <p:sldId id="317" r:id="rId10"/>
    <p:sldId id="320" r:id="rId11"/>
    <p:sldId id="258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1656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019" y="-7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89852-2354-4597-AEA5-0457D2BE8F93}" type="datetimeFigureOut">
              <a:rPr lang="en-ZA" smtClean="0"/>
              <a:t>2017/08/22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EB2B8-C511-49A9-ABAD-9ECDCF95AA4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9928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9FFAA0-DEDF-4926-B4A0-60312D839F51}" type="datetimeFigureOut">
              <a:rPr lang="en-ZA"/>
              <a:pPr>
                <a:defRPr/>
              </a:pPr>
              <a:t>2017/08/22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ACD69E-AF85-4364-A365-52047732CFD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0064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A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9E5C73-8FFE-4885-B06E-D35CC1726D0C}" type="slidenum">
              <a:rPr lang="en-ZA" smtClean="0"/>
              <a:pPr>
                <a:defRPr/>
              </a:pPr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2782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0571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A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DD129A-153F-45BC-A1CF-4B2C7B833159}" type="slidenum">
              <a:rPr lang="en-ZA" smtClean="0"/>
              <a:pPr>
                <a:defRPr/>
              </a:pPr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095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283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6049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4965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71249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060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2149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0847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ACD69E-AF85-4364-A365-52047732CFD0}" type="slidenum">
              <a:rPr lang="en-ZA" smtClean="0"/>
              <a:pPr>
                <a:defRPr/>
              </a:pPr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0305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fmcover1|Graphic ID: 20|1|Macro Version: 1|2015-12-07"/>
          <p:cNvSpPr/>
          <p:nvPr/>
        </p:nvSpPr>
        <p:spPr>
          <a:xfrm>
            <a:off x="4103688" y="0"/>
            <a:ext cx="5040312" cy="50403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" name="Rectangle 4" descr="fmfooter1|Graphic ID: 201|1|Macro Version: 1|2015-12-07"/>
          <p:cNvSpPr>
            <a:spLocks noChangeAspect="1"/>
          </p:cNvSpPr>
          <p:nvPr/>
        </p:nvSpPr>
        <p:spPr>
          <a:xfrm>
            <a:off x="0" y="5683250"/>
            <a:ext cx="9144000" cy="9144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5328592" cy="237869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5328472" cy="100811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CA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50838" y="6605588"/>
            <a:ext cx="2133600" cy="2809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BB43-1537-4B25-84A1-CB6E9A587094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7B15-026D-4FDA-A72D-74BF846E262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50267285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95536" y="2219392"/>
            <a:ext cx="784800" cy="1137600"/>
          </a:xfrm>
        </p:spPr>
        <p:txBody>
          <a:bodyPr rtlCol="0">
            <a:norm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259630" y="2219392"/>
            <a:ext cx="2160242" cy="11376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defRPr sz="1400" i="1">
                <a:solidFill>
                  <a:schemeClr val="tx2"/>
                </a:solidFill>
              </a:defRPr>
            </a:lvl2pPr>
            <a:lvl3pPr marL="0" indent="0">
              <a:buNone/>
              <a:defRPr sz="1200">
                <a:solidFill>
                  <a:schemeClr val="tx2"/>
                </a:solidFill>
              </a:defRPr>
            </a:lvl3pPr>
            <a:lvl4pPr marL="6350" indent="0">
              <a:buNone/>
              <a:defRPr sz="1200">
                <a:solidFill>
                  <a:schemeClr val="accent2"/>
                </a:solidFill>
              </a:defRPr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95536" y="4163608"/>
            <a:ext cx="784800" cy="1137600"/>
          </a:xfrm>
        </p:spPr>
        <p:txBody>
          <a:bodyPr rtlCol="0">
            <a:norm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259630" y="4163608"/>
            <a:ext cx="2160242" cy="11376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defRPr sz="1400" i="1">
                <a:solidFill>
                  <a:schemeClr val="tx2"/>
                </a:solidFill>
              </a:defRPr>
            </a:lvl2pPr>
            <a:lvl3pPr marL="0" indent="0">
              <a:buNone/>
              <a:defRPr sz="1200">
                <a:solidFill>
                  <a:schemeClr val="tx2"/>
                </a:solidFill>
              </a:defRPr>
            </a:lvl3pPr>
            <a:lvl4pPr marL="6350" indent="0">
              <a:buNone/>
              <a:defRPr sz="1200">
                <a:solidFill>
                  <a:schemeClr val="accent2"/>
                </a:solidFill>
              </a:defRPr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3851921" y="2219392"/>
            <a:ext cx="784800" cy="1137600"/>
          </a:xfrm>
        </p:spPr>
        <p:txBody>
          <a:bodyPr rtlCol="0">
            <a:norm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716016" y="2219392"/>
            <a:ext cx="2160000" cy="11376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defRPr sz="1400" i="1">
                <a:solidFill>
                  <a:schemeClr val="tx2"/>
                </a:solidFill>
              </a:defRPr>
            </a:lvl2pPr>
            <a:lvl3pPr marL="0" indent="0">
              <a:buNone/>
              <a:defRPr sz="1200">
                <a:solidFill>
                  <a:schemeClr val="tx2"/>
                </a:solidFill>
              </a:defRPr>
            </a:lvl3pPr>
            <a:lvl4pPr marL="6350" indent="0">
              <a:buNone/>
              <a:defRPr sz="1200">
                <a:solidFill>
                  <a:schemeClr val="accent2"/>
                </a:solidFill>
              </a:defRPr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3851921" y="4163608"/>
            <a:ext cx="784800" cy="1137600"/>
          </a:xfrm>
        </p:spPr>
        <p:txBody>
          <a:bodyPr rtlCol="0">
            <a:normAutofit/>
          </a:bodyPr>
          <a:lstStyle>
            <a:lvl1pPr marL="0" indent="0">
              <a:buNone/>
              <a:defRPr sz="11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716016" y="4163608"/>
            <a:ext cx="2160000" cy="11376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6350" indent="0">
              <a:buNone/>
              <a:defRPr sz="1400" i="1">
                <a:solidFill>
                  <a:schemeClr val="tx2"/>
                </a:solidFill>
              </a:defRPr>
            </a:lvl2pPr>
            <a:lvl3pPr marL="0" indent="0">
              <a:buNone/>
              <a:defRPr sz="1200">
                <a:solidFill>
                  <a:schemeClr val="tx2"/>
                </a:solidFill>
              </a:defRPr>
            </a:lvl3pPr>
            <a:lvl4pPr marL="6350" indent="0">
              <a:buNone/>
              <a:defRPr sz="1200">
                <a:solidFill>
                  <a:schemeClr val="accent2"/>
                </a:solidFill>
              </a:defRPr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69BB-5F30-45A8-A209-F03AEEF48071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E381-63E0-4135-AA56-E257D03AF51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333238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fmlogo1|Graphic ID: 401|1|Macro Version: 1|2015-12-07"/>
          <p:cNvSpPr/>
          <p:nvPr/>
        </p:nvSpPr>
        <p:spPr>
          <a:xfrm>
            <a:off x="342900" y="2971800"/>
            <a:ext cx="8458200" cy="914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B916-2593-454E-8D6E-DEEBC0DBF539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EFE04-3474-47CB-B9C6-A4CE8EBBF04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932581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03244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47ABF-03D7-4CEB-814C-1EFB03EDFE72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3A45-2588-4596-98D7-4165843E3CE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439828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131200"/>
            <a:ext cx="5328472" cy="2379600"/>
          </a:xfrm>
        </p:spPr>
        <p:txBody>
          <a:bodyPr>
            <a:noAutofit/>
          </a:bodyPr>
          <a:lstStyle>
            <a:lvl1pPr marL="0" indent="0" algn="l">
              <a:defRPr sz="3600" b="0" cap="none" baseline="0"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4581128"/>
            <a:ext cx="5328472" cy="1008112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34E6-9E8F-47B9-AA37-235BEB50CF2A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4BA3-FC07-4914-B132-87714419F943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8455526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172272" cy="4032448"/>
          </a:xfrm>
        </p:spPr>
        <p:txBody>
          <a:bodyPr/>
          <a:lstStyle>
            <a:lvl1pPr marL="342900" indent="-34290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172272" cy="4032448"/>
          </a:xfrm>
        </p:spPr>
        <p:txBody>
          <a:bodyPr/>
          <a:lstStyle>
            <a:lvl1pPr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063A1-C1DB-4B74-BB9A-6856EE6B099A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B5CF5-C206-418D-AF65-9E0BB424318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492109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4173860" cy="8325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388358"/>
            <a:ext cx="4173860" cy="3200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556792"/>
            <a:ext cx="4172400" cy="8325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2388358"/>
            <a:ext cx="4172400" cy="3200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F2910-465C-42A6-9B9E-11A54295A0D6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A924D-BC1B-4F00-87BA-052B4E2A892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473397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A8F3E-1175-403E-957D-D963265E0BA7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7B3A4-41B9-4878-9A65-9F79BE8BE7B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206407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10AF3-1F88-4138-B351-1CEA32DB2C00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F85A-8D50-46CC-861E-11E6EB6A0FE5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350706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5200"/>
            <a:ext cx="6264472" cy="1144800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245422" cy="4032448"/>
          </a:xfrm>
        </p:spPr>
        <p:txBody>
          <a:bodyPr/>
          <a:lstStyle>
            <a:lvl1pPr>
              <a:tabLst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1556792"/>
            <a:ext cx="3141985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CEED-7F2C-41C9-9CD4-81515721B3BE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AEC2A-8BFF-4388-A271-71908F45721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467358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5200"/>
            <a:ext cx="6264472" cy="1144800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3528" y="1556792"/>
            <a:ext cx="5616624" cy="4608512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12160" y="3284984"/>
            <a:ext cx="2808312" cy="1164902"/>
          </a:xfrm>
        </p:spPr>
        <p:txBody>
          <a:bodyPr>
            <a:noAutofit/>
          </a:bodyPr>
          <a:lstStyle>
            <a:lvl1pPr marL="0" indent="0">
              <a:buNone/>
              <a:tabLst/>
              <a:defRPr sz="18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9229-1AAD-43C2-98A7-1E89043FA9E4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E9636-2909-43D6-9DD7-BB04B1D7FA81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67409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fmtopbar1|Graphic ID: 20|1|Macro Version: 1|2015-12-07"/>
          <p:cNvSpPr/>
          <p:nvPr/>
        </p:nvSpPr>
        <p:spPr>
          <a:xfrm>
            <a:off x="6094413" y="0"/>
            <a:ext cx="3048000" cy="1371600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1" name="Rectangle 10" descr="fmfooter1|Graphic ID: 201|1|Macro Version: 1|2015-12-07"/>
          <p:cNvSpPr/>
          <p:nvPr/>
        </p:nvSpPr>
        <p:spPr>
          <a:xfrm>
            <a:off x="0" y="5683250"/>
            <a:ext cx="9144000" cy="914400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23850" y="115888"/>
            <a:ext cx="6264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850" y="1557338"/>
            <a:ext cx="84963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838" y="6605588"/>
            <a:ext cx="21336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C27C70-70D6-45F3-828F-BD4B34D57F02}" type="datetimeFigureOut">
              <a:rPr lang="en-CA"/>
              <a:pPr>
                <a:defRPr/>
              </a:pPr>
              <a:t>2017-08-22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05588"/>
            <a:ext cx="28956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9563" y="6605588"/>
            <a:ext cx="21336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504EBE-AD24-4C3B-A9E9-0284DAB84C7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93825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36F1E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36F1E"/>
        </a:buClr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36F1E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36F1E"/>
        </a:buClr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6F1E"/>
        </a:buClr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5327650" cy="2378075"/>
          </a:xfrm>
        </p:spPr>
        <p:txBody>
          <a:bodyPr/>
          <a:lstStyle/>
          <a:p>
            <a:r>
              <a:rPr lang="en-US" altLang="en-US" sz="3200" dirty="0" smtClean="0"/>
              <a:t>SAIMM Mining Charter 2017 Breakfast</a:t>
            </a:r>
            <a:endParaRPr lang="en-CA" altLang="en-US" sz="3200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23528" y="3429000"/>
            <a:ext cx="5327650" cy="1008063"/>
          </a:xfrm>
        </p:spPr>
        <p:txBody>
          <a:bodyPr/>
          <a:lstStyle/>
          <a:p>
            <a:r>
              <a:rPr lang="en-CA" altLang="en-US" b="1" dirty="0" smtClean="0"/>
              <a:t>Legal Status and Implementation of the Mining Charter, 2017</a:t>
            </a:r>
          </a:p>
          <a:p>
            <a:endParaRPr lang="en-CA" altLang="en-US" sz="1400" dirty="0" smtClean="0"/>
          </a:p>
          <a:p>
            <a:r>
              <a:rPr lang="en-CA" altLang="en-US" sz="1600" dirty="0" smtClean="0"/>
              <a:t>Nic Roodt </a:t>
            </a:r>
          </a:p>
          <a:p>
            <a:r>
              <a:rPr lang="en-CA" altLang="en-US" sz="1400" dirty="0" smtClean="0"/>
              <a:t>22 August 2017</a:t>
            </a:r>
          </a:p>
          <a:p>
            <a:r>
              <a:rPr lang="en-CA" altLang="en-US" sz="1100" dirty="0" smtClean="0"/>
              <a:t>#3086739v1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+mn-lt"/>
              </a:rPr>
              <a:t>Section 98 and 99 of the MPRDA - Offences and Penalties</a:t>
            </a:r>
            <a:endParaRPr lang="en-ZA" dirty="0"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000" b="1" dirty="0" smtClean="0"/>
              <a:t>Section 98: </a:t>
            </a:r>
          </a:p>
          <a:p>
            <a:pPr marL="304800" lvl="1" indent="0">
              <a:buNone/>
            </a:pPr>
            <a:r>
              <a:rPr lang="en-ZA" sz="1800" dirty="0" smtClean="0"/>
              <a:t>Any person is guilty of an offence if he or she –</a:t>
            </a:r>
          </a:p>
          <a:p>
            <a:pPr marL="304800" lvl="1" indent="0">
              <a:buNone/>
            </a:pPr>
            <a:endParaRPr lang="en-ZA" sz="1800" dirty="0" smtClean="0"/>
          </a:p>
          <a:p>
            <a:pPr marL="304800" lvl="1" indent="0">
              <a:buNone/>
            </a:pPr>
            <a:r>
              <a:rPr lang="en-ZA" sz="1800" dirty="0" smtClean="0"/>
              <a:t>(a) contravenes or fails to comply with:</a:t>
            </a:r>
            <a:endParaRPr lang="en-ZA" sz="1800" dirty="0"/>
          </a:p>
          <a:p>
            <a:pPr marL="0" indent="0">
              <a:buNone/>
            </a:pPr>
            <a:r>
              <a:rPr lang="en-ZA" sz="2000" dirty="0" smtClean="0"/>
              <a:t>	…</a:t>
            </a:r>
            <a:endParaRPr lang="en-ZA" sz="2000" dirty="0"/>
          </a:p>
          <a:p>
            <a:pPr marL="304800" lvl="1" indent="0">
              <a:buNone/>
            </a:pPr>
            <a:r>
              <a:rPr lang="en-ZA" sz="1800" dirty="0" smtClean="0"/>
              <a:t>(vi) Any directive, notice, suspension, order, instruction, or condition    	issued, given or determined in terms of this Act;</a:t>
            </a:r>
          </a:p>
          <a:p>
            <a:pPr marL="304800" lvl="1" indent="0">
              <a:buNone/>
            </a:pPr>
            <a:endParaRPr lang="en-ZA" sz="1800" dirty="0" smtClean="0"/>
          </a:p>
          <a:p>
            <a:r>
              <a:rPr lang="en-ZA" sz="2000" b="1" dirty="0" smtClean="0"/>
              <a:t>Section 99</a:t>
            </a:r>
            <a:r>
              <a:rPr lang="en-ZA" sz="2000" dirty="0" smtClean="0"/>
              <a:t>:</a:t>
            </a:r>
          </a:p>
          <a:p>
            <a:pPr marL="304800" lvl="1" indent="0">
              <a:buNone/>
            </a:pPr>
            <a:r>
              <a:rPr lang="en-ZA" sz="1800" dirty="0"/>
              <a:t>Any person convicted of an offence in terms of the MPRDA in the case of section 98(a)(vi) is liable for a fine not exceeding R10 000.</a:t>
            </a:r>
          </a:p>
          <a:p>
            <a:endParaRPr lang="en-ZA" sz="2000" dirty="0" smtClean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934229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Chamber’s Challenges to the Charter</a:t>
            </a: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The </a:t>
            </a:r>
            <a:r>
              <a:rPr lang="en-ZA" sz="1800" dirty="0"/>
              <a:t>DMR cannot transform the Charter into an Act of </a:t>
            </a:r>
            <a:r>
              <a:rPr lang="en-ZA" sz="1800" dirty="0" smtClean="0"/>
              <a:t>Parliament</a:t>
            </a:r>
          </a:p>
          <a:p>
            <a:pPr lvl="1"/>
            <a:r>
              <a:rPr lang="en-ZA" sz="1400" dirty="0" smtClean="0"/>
              <a:t>Attempting to implement radical </a:t>
            </a:r>
            <a:r>
              <a:rPr lang="en-ZA" sz="1400" dirty="0"/>
              <a:t>economic transformation through the back door is </a:t>
            </a:r>
            <a:r>
              <a:rPr lang="en-ZA" sz="1400" dirty="0" smtClean="0"/>
              <a:t>illegal</a:t>
            </a:r>
          </a:p>
          <a:p>
            <a:pPr lvl="1"/>
            <a:r>
              <a:rPr lang="en-ZA" sz="1400" dirty="0" smtClean="0"/>
              <a:t>We must be reminded of the purpose of the original Charter </a:t>
            </a:r>
          </a:p>
          <a:p>
            <a:pPr lvl="1"/>
            <a:r>
              <a:rPr lang="en-ZA" sz="1400" dirty="0"/>
              <a:t>A</a:t>
            </a:r>
            <a:r>
              <a:rPr lang="en-ZA" sz="1400" dirty="0" smtClean="0"/>
              <a:t> </a:t>
            </a:r>
            <a:r>
              <a:rPr lang="en-ZA" sz="1400" dirty="0"/>
              <a:t>non-binding guideline or statement of policy – nothing </a:t>
            </a:r>
            <a:r>
              <a:rPr lang="en-ZA" sz="1400" dirty="0" smtClean="0"/>
              <a:t>more</a:t>
            </a:r>
          </a:p>
          <a:p>
            <a:pPr lvl="1"/>
            <a:r>
              <a:rPr lang="en-ZA" sz="1400" dirty="0" smtClean="0"/>
              <a:t>Elevating </a:t>
            </a:r>
            <a:r>
              <a:rPr lang="en-ZA" sz="1400" dirty="0"/>
              <a:t>the status of the Charter would arguably not pass constitutional muster and would be ultra vires. </a:t>
            </a:r>
          </a:p>
          <a:p>
            <a:r>
              <a:rPr lang="en-ZA" sz="1800" dirty="0" smtClean="0"/>
              <a:t>Minister implementing </a:t>
            </a:r>
            <a:r>
              <a:rPr lang="en-ZA" sz="1800" dirty="0"/>
              <a:t>the Charter as if is legislation and in particular, as if it forms part of the </a:t>
            </a:r>
            <a:r>
              <a:rPr lang="en-ZA" sz="1800" dirty="0" smtClean="0"/>
              <a:t>MPRDA</a:t>
            </a:r>
          </a:p>
          <a:p>
            <a:pPr lvl="1"/>
            <a:r>
              <a:rPr lang="en-ZA" sz="1400" dirty="0" smtClean="0"/>
              <a:t>DMR argue that Charter read into definition of </a:t>
            </a:r>
            <a:r>
              <a:rPr lang="en-ZA" sz="1400" dirty="0"/>
              <a:t>"this Act" in section 1 of the </a:t>
            </a:r>
            <a:r>
              <a:rPr lang="en-ZA" sz="1400" dirty="0" smtClean="0"/>
              <a:t>MPRDA.  i.e. a </a:t>
            </a:r>
            <a:r>
              <a:rPr lang="en-ZA" sz="1400" dirty="0"/>
              <a:t>breach thereof constitutes a breach of the </a:t>
            </a:r>
            <a:r>
              <a:rPr lang="en-ZA" sz="1400" dirty="0" smtClean="0"/>
              <a:t>MPRDA </a:t>
            </a:r>
          </a:p>
          <a:p>
            <a:pPr lvl="1"/>
            <a:r>
              <a:rPr lang="en-ZA" sz="1400" dirty="0" smtClean="0"/>
              <a:t>Reasoning is fundamentally flawed  </a:t>
            </a:r>
          </a:p>
          <a:p>
            <a:r>
              <a:rPr lang="en-ZA" sz="1800" dirty="0" smtClean="0"/>
              <a:t>MPRDA </a:t>
            </a:r>
            <a:r>
              <a:rPr lang="en-ZA" sz="1800" dirty="0"/>
              <a:t>Amendment Bill </a:t>
            </a:r>
            <a:r>
              <a:rPr lang="en-ZA" sz="1800" dirty="0" smtClean="0"/>
              <a:t>– includes reference </a:t>
            </a:r>
            <a:r>
              <a:rPr lang="en-ZA" sz="1800" dirty="0"/>
              <a:t>to the Charter </a:t>
            </a:r>
            <a:r>
              <a:rPr lang="en-ZA" sz="1800" dirty="0" smtClean="0"/>
              <a:t>included </a:t>
            </a:r>
            <a:r>
              <a:rPr lang="en-ZA" sz="1800" dirty="0"/>
              <a:t>in the definition of </a:t>
            </a:r>
            <a:r>
              <a:rPr lang="en-ZA" sz="1800" i="1" dirty="0"/>
              <a:t>“the Act</a:t>
            </a:r>
            <a:r>
              <a:rPr lang="en-ZA" sz="1800" i="1" dirty="0" smtClean="0"/>
              <a:t>”</a:t>
            </a:r>
          </a:p>
          <a:p>
            <a:pPr lvl="1"/>
            <a:r>
              <a:rPr lang="en-ZA" sz="1400" dirty="0" smtClean="0"/>
              <a:t>this </a:t>
            </a:r>
            <a:r>
              <a:rPr lang="en-ZA" sz="1400" dirty="0"/>
              <a:t>can’t transform the Charter into a statute of </a:t>
            </a:r>
            <a:r>
              <a:rPr lang="en-ZA" sz="1400" dirty="0" smtClean="0"/>
              <a:t>Parliament</a:t>
            </a:r>
          </a:p>
          <a:p>
            <a:pPr lvl="1"/>
            <a:r>
              <a:rPr lang="en-ZA" sz="1400" dirty="0" smtClean="0"/>
              <a:t>Unconstitutional - the </a:t>
            </a:r>
            <a:r>
              <a:rPr lang="en-ZA" sz="1400" dirty="0"/>
              <a:t>doctrine of separation of powers between the legislative and executive organs of state.</a:t>
            </a:r>
          </a:p>
          <a:p>
            <a:endParaRPr lang="en-ZA" sz="1800" dirty="0"/>
          </a:p>
          <a:p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40755828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sz="1800" dirty="0"/>
          </a:p>
          <a:p>
            <a:endParaRPr lang="en-ZA" sz="1800" dirty="0"/>
          </a:p>
          <a:p>
            <a:endParaRPr lang="en-ZA" sz="1800" dirty="0"/>
          </a:p>
          <a:p>
            <a:endParaRPr lang="en-ZA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75928" y="1484784"/>
            <a:ext cx="8496944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ZA" sz="1800" dirty="0"/>
              <a:t>Grant of a mining right is an administrative act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ZA" sz="1400" dirty="0" smtClean="0">
                <a:ea typeface="Calibri"/>
                <a:cs typeface="Times New Roman"/>
              </a:rPr>
              <a:t>Minister </a:t>
            </a:r>
            <a:r>
              <a:rPr lang="en-ZA" sz="1400" dirty="0">
                <a:ea typeface="Calibri"/>
                <a:cs typeface="Times New Roman"/>
              </a:rPr>
              <a:t>may not revisit </a:t>
            </a:r>
            <a:r>
              <a:rPr lang="en-ZA" sz="1400" dirty="0" smtClean="0">
                <a:ea typeface="Calibri"/>
                <a:cs typeface="Times New Roman"/>
              </a:rPr>
              <a:t>decision after granting right unless </a:t>
            </a:r>
            <a:r>
              <a:rPr lang="en-ZA" sz="1400" dirty="0">
                <a:ea typeface="Calibri"/>
                <a:cs typeface="Times New Roman"/>
              </a:rPr>
              <a:t>there was a fundamental flaw in the decision making </a:t>
            </a:r>
            <a:r>
              <a:rPr lang="en-ZA" sz="1400" dirty="0" smtClean="0">
                <a:ea typeface="Calibri"/>
                <a:cs typeface="Times New Roman"/>
              </a:rPr>
              <a:t>process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ZA" sz="1400" dirty="0" smtClean="0">
                <a:ea typeface="Calibri"/>
                <a:cs typeface="Times New Roman"/>
              </a:rPr>
              <a:t>On </a:t>
            </a:r>
            <a:r>
              <a:rPr lang="en-ZA" sz="1400" dirty="0">
                <a:ea typeface="Calibri"/>
                <a:cs typeface="Times New Roman"/>
              </a:rPr>
              <a:t>granting a mining right, the Minister would have satisfied himself to the fact that the granting of the right would further the empowerment objectives under section 2 of the MPRDA and would meet the requirements under section 23 of the MPRDA</a:t>
            </a:r>
            <a:r>
              <a:rPr lang="en-ZA" sz="1400" dirty="0" smtClean="0"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en-ZA" sz="1800" dirty="0"/>
              <a:t>Argument that once granted it cannot be revoked or cancelled because certain requirements have changed after the fact, unless there </a:t>
            </a:r>
            <a:r>
              <a:rPr lang="en-ZA" sz="1800" dirty="0" smtClean="0"/>
              <a:t>is clear </a:t>
            </a:r>
            <a:r>
              <a:rPr lang="en-ZA" sz="1800" dirty="0"/>
              <a:t>legislation allowing such revocation or </a:t>
            </a:r>
            <a:r>
              <a:rPr lang="en-ZA" sz="1800" dirty="0" smtClean="0"/>
              <a:t>cancellation  </a:t>
            </a:r>
            <a:endParaRPr lang="en-ZA" sz="1800" dirty="0"/>
          </a:p>
          <a:p>
            <a:pPr>
              <a:lnSpc>
                <a:spcPct val="115000"/>
              </a:lnSpc>
            </a:pPr>
            <a:r>
              <a:rPr lang="en-ZA" sz="1800" dirty="0"/>
              <a:t>Retrospective application –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ZA" sz="1400" dirty="0" smtClean="0">
                <a:ea typeface="Calibri"/>
                <a:cs typeface="Times New Roman"/>
              </a:rPr>
              <a:t>To </a:t>
            </a:r>
            <a:r>
              <a:rPr lang="en-ZA" sz="1400" dirty="0" smtClean="0">
                <a:ea typeface="Calibri"/>
                <a:cs typeface="Times New Roman"/>
              </a:rPr>
              <a:t>retrospectively  </a:t>
            </a:r>
            <a:r>
              <a:rPr lang="en-ZA" sz="1400" dirty="0">
                <a:ea typeface="Calibri"/>
                <a:cs typeface="Times New Roman"/>
              </a:rPr>
              <a:t>apply, the MPRDA </a:t>
            </a:r>
            <a:r>
              <a:rPr lang="en-ZA" sz="1400">
                <a:ea typeface="Calibri"/>
                <a:cs typeface="Times New Roman"/>
              </a:rPr>
              <a:t>would </a:t>
            </a:r>
            <a:r>
              <a:rPr lang="en-ZA" sz="1400" smtClean="0">
                <a:ea typeface="Calibri"/>
                <a:cs typeface="Times New Roman"/>
              </a:rPr>
              <a:t>need </a:t>
            </a:r>
            <a:r>
              <a:rPr lang="en-ZA" sz="1400" dirty="0">
                <a:ea typeface="Calibri"/>
                <a:cs typeface="Times New Roman"/>
              </a:rPr>
              <a:t>to specifically state that this was the intention of such </a:t>
            </a:r>
            <a:r>
              <a:rPr lang="en-ZA" sz="1400" dirty="0" smtClean="0">
                <a:ea typeface="Calibri"/>
                <a:cs typeface="Times New Roman"/>
              </a:rPr>
              <a:t>legislation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ZA" sz="1400" dirty="0" smtClean="0">
                <a:ea typeface="Calibri"/>
                <a:cs typeface="Times New Roman"/>
              </a:rPr>
              <a:t>No </a:t>
            </a:r>
            <a:r>
              <a:rPr lang="en-ZA" sz="1400" dirty="0">
                <a:ea typeface="Calibri"/>
                <a:cs typeface="Times New Roman"/>
              </a:rPr>
              <a:t>such intent is obvious under the current provisions of the MPRDA.</a:t>
            </a:r>
          </a:p>
          <a:p>
            <a:endParaRPr lang="en-ZA" sz="1800" dirty="0" smtClean="0"/>
          </a:p>
          <a:p>
            <a:endParaRPr lang="en-ZA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76250" y="268288"/>
            <a:ext cx="62642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ZA" smtClean="0"/>
              <a:t>Chamber’s Challenges to the Charter</a:t>
            </a:r>
            <a:r>
              <a:rPr lang="en-ZA" b="1" smtClean="0"/>
              <a:t/>
            </a:r>
            <a:br>
              <a:rPr lang="en-ZA" b="1" smtClean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9355986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sz="1800" dirty="0"/>
          </a:p>
          <a:p>
            <a:endParaRPr lang="en-ZA" sz="1800" dirty="0"/>
          </a:p>
          <a:p>
            <a:endParaRPr lang="en-ZA" sz="1800" dirty="0"/>
          </a:p>
          <a:p>
            <a:endParaRPr lang="en-Z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47452" y="1412776"/>
            <a:ext cx="8280920" cy="473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dirty="0"/>
              <a:t>PAJA – </a:t>
            </a:r>
          </a:p>
          <a:p>
            <a:r>
              <a:rPr lang="en-ZA" sz="1600" dirty="0"/>
              <a:t> </a:t>
            </a:r>
            <a:endParaRPr lang="en-ZA" sz="800" dirty="0"/>
          </a:p>
          <a:p>
            <a:r>
              <a:rPr lang="en-ZA" sz="1600" i="1" dirty="0"/>
              <a:t>3. </a:t>
            </a:r>
            <a:r>
              <a:rPr lang="en-ZA" sz="1600" b="1" i="1" dirty="0"/>
              <a:t>Procedurally fair administrative action affecting any person</a:t>
            </a:r>
            <a:r>
              <a:rPr lang="en-ZA" sz="1600" i="1" dirty="0" smtClean="0"/>
              <a:t>.—</a:t>
            </a:r>
          </a:p>
          <a:p>
            <a:endParaRPr lang="en-ZA" sz="1600" i="1" dirty="0" smtClean="0"/>
          </a:p>
          <a:p>
            <a:r>
              <a:rPr lang="en-ZA" sz="1600" i="1" dirty="0" smtClean="0"/>
              <a:t>(</a:t>
            </a:r>
            <a:r>
              <a:rPr lang="en-ZA" sz="1600" i="1" dirty="0"/>
              <a:t>1) </a:t>
            </a:r>
            <a:r>
              <a:rPr lang="en-ZA" sz="1600" i="1" u="sng" dirty="0"/>
              <a:t>Administrative action which materially and adversely affects the rights or legitimate expectations of any person must be procedurally fair.</a:t>
            </a:r>
            <a:endParaRPr lang="en-ZA" sz="1600" dirty="0"/>
          </a:p>
          <a:p>
            <a:r>
              <a:rPr lang="en-ZA" sz="1600" i="1" dirty="0"/>
              <a:t>…</a:t>
            </a:r>
            <a:endParaRPr lang="en-ZA" sz="1600" dirty="0"/>
          </a:p>
          <a:p>
            <a:r>
              <a:rPr lang="en-ZA" sz="1600" i="1" dirty="0"/>
              <a:t>4. </a:t>
            </a:r>
            <a:r>
              <a:rPr lang="en-ZA" sz="1600" b="1" i="1" dirty="0"/>
              <a:t>Administrative action affecting public</a:t>
            </a:r>
            <a:r>
              <a:rPr lang="en-ZA" sz="1600" i="1" dirty="0" smtClean="0"/>
              <a:t>.—</a:t>
            </a:r>
          </a:p>
          <a:p>
            <a:endParaRPr lang="en-ZA" sz="800" i="1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 smtClean="0"/>
              <a:t>(1)In </a:t>
            </a:r>
            <a:r>
              <a:rPr lang="en-ZA" sz="1400" i="1" dirty="0"/>
              <a:t>cases where an administrative action materially and adversely affects the </a:t>
            </a:r>
            <a:r>
              <a:rPr lang="en-ZA" sz="1400" i="1" dirty="0" smtClean="0"/>
              <a:t>rights </a:t>
            </a:r>
            <a:r>
              <a:rPr lang="en-ZA" sz="1400" i="1" dirty="0"/>
              <a:t>of the public, an administrator, in order to give effect to the right to </a:t>
            </a:r>
            <a:r>
              <a:rPr lang="en-ZA" sz="1400" i="1" dirty="0" smtClean="0"/>
              <a:t>procedurally </a:t>
            </a:r>
            <a:r>
              <a:rPr lang="en-ZA" sz="1400" i="1" dirty="0"/>
              <a:t>fair administrative action, must decide whether—</a:t>
            </a:r>
            <a:endParaRPr lang="en-ZA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 smtClean="0"/>
              <a:t>(a) to hold a public inquiry in terms of subsection (2);</a:t>
            </a:r>
            <a:endParaRPr lang="en-ZA" sz="1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 smtClean="0"/>
              <a:t>(</a:t>
            </a:r>
            <a:r>
              <a:rPr lang="en-ZA" sz="1400" i="1" dirty="0"/>
              <a:t>b) </a:t>
            </a:r>
            <a:r>
              <a:rPr lang="en-ZA" sz="1400" i="1" dirty="0" smtClean="0"/>
              <a:t>to </a:t>
            </a:r>
            <a:r>
              <a:rPr lang="en-ZA" sz="1400" i="1" dirty="0"/>
              <a:t>follow a notice and comment procedure in terms of subsection (3);</a:t>
            </a:r>
            <a:endParaRPr lang="en-ZA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/>
              <a:t>(c) </a:t>
            </a:r>
            <a:r>
              <a:rPr lang="en-ZA" sz="1400" i="1" dirty="0" smtClean="0"/>
              <a:t>to </a:t>
            </a:r>
            <a:r>
              <a:rPr lang="en-ZA" sz="1400" i="1" dirty="0"/>
              <a:t>follow the procedures in both subsections (2) and (3);</a:t>
            </a:r>
            <a:endParaRPr lang="en-ZA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/>
              <a:t>(</a:t>
            </a:r>
            <a:r>
              <a:rPr lang="en-ZA" sz="1400" i="1" dirty="0" smtClean="0"/>
              <a:t>d) where </a:t>
            </a:r>
            <a:r>
              <a:rPr lang="en-ZA" sz="1400" i="1" dirty="0"/>
              <a:t>the administrator is empowered by any empowering provision to follow a procedure which </a:t>
            </a:r>
            <a:r>
              <a:rPr lang="en-ZA" sz="1400" i="1" dirty="0" smtClean="0"/>
              <a:t> is </a:t>
            </a:r>
            <a:r>
              <a:rPr lang="en-ZA" sz="1400" i="1" dirty="0"/>
              <a:t>fair but different, to follow that procedure; or</a:t>
            </a:r>
            <a:endParaRPr lang="en-ZA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ZA" sz="1400" i="1" dirty="0"/>
              <a:t>(e) </a:t>
            </a:r>
            <a:r>
              <a:rPr lang="en-ZA" sz="1400" i="1" dirty="0" smtClean="0"/>
              <a:t>to </a:t>
            </a:r>
            <a:r>
              <a:rPr lang="en-ZA" sz="1400" i="1" dirty="0"/>
              <a:t>follow another appropriate procedure which gives effect to section 3</a:t>
            </a:r>
            <a:endParaRPr lang="en-ZA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6264275" cy="1143000"/>
          </a:xfrm>
        </p:spPr>
        <p:txBody>
          <a:bodyPr/>
          <a:lstStyle/>
          <a:p>
            <a:r>
              <a:rPr lang="en-ZA" dirty="0" smtClean="0"/>
              <a:t>Chamber’s Challenges to the Charter</a:t>
            </a:r>
            <a:r>
              <a:rPr lang="en-ZA" b="1" dirty="0" smtClean="0"/>
              <a:t/>
            </a:r>
            <a:br>
              <a:rPr lang="en-ZA" b="1" dirty="0" smtClean="0"/>
            </a:b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41554132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41784"/>
            <a:ext cx="6264275" cy="1143000"/>
          </a:xfrm>
        </p:spPr>
        <p:txBody>
          <a:bodyPr/>
          <a:lstStyle/>
          <a:p>
            <a:r>
              <a:rPr lang="en-ZA" dirty="0" smtClean="0"/>
              <a:t>Minister’s Response	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/>
              <a:t>In his answering affidavit, the Minister for Mineral Resources alleges the following:</a:t>
            </a:r>
          </a:p>
          <a:p>
            <a:pPr lvl="1"/>
            <a:r>
              <a:rPr lang="en-ZA" sz="2000" dirty="0" smtClean="0"/>
              <a:t>There has been wide consultation;</a:t>
            </a:r>
          </a:p>
          <a:p>
            <a:pPr lvl="1"/>
            <a:r>
              <a:rPr lang="en-ZA" sz="2000" dirty="0" smtClean="0"/>
              <a:t>The Charter constitutes law;</a:t>
            </a:r>
          </a:p>
          <a:p>
            <a:pPr lvl="2"/>
            <a:r>
              <a:rPr lang="en-ZA" sz="1800" dirty="0" smtClean="0"/>
              <a:t>Section 47 of the MPRDA read with section 2(d) and (f) gives the Charter legislative force.</a:t>
            </a:r>
          </a:p>
          <a:p>
            <a:pPr lvl="1"/>
            <a:r>
              <a:rPr lang="en-ZA" sz="2000" dirty="0" smtClean="0"/>
              <a:t>The Charter is constitutionally justified as furthering the empowerment objectives in the MPRDA.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8985268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95536" y="188640"/>
            <a:ext cx="723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ZA" dirty="0" smtClean="0">
                <a:latin typeface="+mn-lt"/>
              </a:rPr>
              <a:t>Conditions in Granting Rights</a:t>
            </a:r>
            <a:endParaRPr lang="en-ZA" dirty="0">
              <a:latin typeface="+mn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9552" y="1611086"/>
            <a:ext cx="7315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36F1E"/>
              </a:buClr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000" dirty="0" smtClean="0"/>
              <a:t>Section 17 and section 23 of the MPRDA set out certain requirements and obligations in regard to the granting of rights:</a:t>
            </a:r>
          </a:p>
          <a:p>
            <a:endParaRPr lang="en-ZA" sz="2000" dirty="0" smtClean="0"/>
          </a:p>
          <a:p>
            <a:endParaRPr lang="en-Z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48616"/>
              </p:ext>
            </p:extLst>
          </p:nvPr>
        </p:nvGraphicFramePr>
        <p:xfrm>
          <a:off x="572209" y="2843750"/>
          <a:ext cx="8136904" cy="28174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/>
                <a:gridCol w="4068452"/>
              </a:tblGrid>
              <a:tr h="714378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Sections 17(6)</a:t>
                      </a:r>
                      <a:r>
                        <a:rPr lang="en-ZA" b="0" baseline="0" dirty="0" smtClean="0">
                          <a:solidFill>
                            <a:schemeClr val="tx1"/>
                          </a:solidFill>
                        </a:rPr>
                        <a:t> and 23(6)</a:t>
                      </a:r>
                      <a:endParaRPr lang="en-ZA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Rights are subject to the MPRDA</a:t>
                      </a:r>
                      <a:r>
                        <a:rPr lang="en-ZA" b="0" baseline="0" dirty="0" smtClean="0">
                          <a:solidFill>
                            <a:schemeClr val="tx1"/>
                          </a:solidFill>
                        </a:rPr>
                        <a:t> and the terms and conditions stated in the right.</a:t>
                      </a:r>
                      <a:endParaRPr lang="en-ZA" b="0" baseline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14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Section 17(4)</a:t>
                      </a:r>
                      <a:endParaRPr lang="en-ZA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The minister may request applicant to give effect to BEE objectives.</a:t>
                      </a:r>
                      <a:endParaRPr lang="en-ZA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143004"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Section 23(1)(h)</a:t>
                      </a:r>
                      <a:endParaRPr lang="en-ZA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0" dirty="0" smtClean="0">
                          <a:solidFill>
                            <a:schemeClr val="tx1"/>
                          </a:solidFill>
                        </a:rPr>
                        <a:t>The minister must grant a right if the granting of such a right will further the BEE objectives and the charter contemplated in terms of section 100.</a:t>
                      </a:r>
                      <a:endParaRPr lang="en-ZA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1466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+mj-lt"/>
              </a:rPr>
              <a:t>Non-Compliance with the new Charter</a:t>
            </a:r>
            <a:endParaRPr lang="en-ZA" dirty="0"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terms of section 2.12 of the new Charter:</a:t>
            </a:r>
          </a:p>
          <a:p>
            <a:pPr marL="0" indent="0">
              <a:buNone/>
            </a:pPr>
            <a:endParaRPr lang="en-ZA" dirty="0"/>
          </a:p>
          <a:p>
            <a:pPr marL="400050" lvl="1" indent="0">
              <a:buNone/>
            </a:pPr>
            <a:r>
              <a:rPr lang="en-ZA" dirty="0" smtClean="0"/>
              <a:t>“a holder who has not complied … will be dealt with in terms of section 93, read in conjunction with section 47, 98 and 99 of the MPRDA.”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59143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+mj-lt"/>
              </a:rPr>
              <a:t>Section 93- Orders, Suspension and Instructions</a:t>
            </a:r>
            <a:endParaRPr lang="en-ZA" dirty="0"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sz="2200" dirty="0" smtClean="0"/>
          </a:p>
          <a:p>
            <a:r>
              <a:rPr lang="en-ZA" sz="2400" dirty="0" smtClean="0"/>
              <a:t>Authorised persons may, in the event of holder:</a:t>
            </a:r>
          </a:p>
          <a:p>
            <a:pPr lvl="1"/>
            <a:r>
              <a:rPr lang="en-ZA" sz="2000" dirty="0" smtClean="0"/>
              <a:t>Failing to comply with the MPRDA; or</a:t>
            </a:r>
          </a:p>
          <a:p>
            <a:pPr lvl="1"/>
            <a:r>
              <a:rPr lang="en-ZA" sz="2000" dirty="0" smtClean="0"/>
              <a:t>Term or condition of right or any other law</a:t>
            </a:r>
          </a:p>
          <a:p>
            <a:pPr lvl="2"/>
            <a:r>
              <a:rPr lang="en-ZA" sz="2400" dirty="0" smtClean="0"/>
              <a:t>Order holder to take immediate rectifying steps; or</a:t>
            </a:r>
          </a:p>
          <a:p>
            <a:pPr lvl="2"/>
            <a:r>
              <a:rPr lang="en-ZA" sz="2400" dirty="0" smtClean="0"/>
              <a:t>Suspend or terminate operations</a:t>
            </a:r>
          </a:p>
          <a:p>
            <a:pPr lvl="2"/>
            <a:endParaRPr lang="en-ZA" sz="2400" dirty="0"/>
          </a:p>
          <a:p>
            <a:r>
              <a:rPr lang="en-ZA" sz="2400" dirty="0" smtClean="0"/>
              <a:t>The DG must confirm or set aside such order.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2141486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latin typeface="+mn-lt"/>
              </a:rPr>
              <a:t>Cancellation / Suspension of Rights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163513" indent="-163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2000">
                <a:solidFill>
                  <a:srgbClr val="21076A"/>
                </a:solidFill>
                <a:latin typeface="+mn-lt"/>
                <a:ea typeface="+mn-ea"/>
                <a:cs typeface="+mn-cs"/>
              </a:defRPr>
            </a:lvl1pPr>
            <a:lvl2pPr marL="468313" indent="-1905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2000">
                <a:solidFill>
                  <a:srgbClr val="21076A"/>
                </a:solidFill>
                <a:latin typeface="+mn-lt"/>
              </a:defRPr>
            </a:lvl2pPr>
            <a:lvl3pPr marL="750888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>
                <a:solidFill>
                  <a:srgbClr val="21076A"/>
                </a:solidFill>
                <a:latin typeface="+mn-lt"/>
              </a:defRPr>
            </a:lvl3pPr>
            <a:lvl4pPr marL="1031875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600">
                <a:solidFill>
                  <a:srgbClr val="21076A"/>
                </a:solidFill>
                <a:latin typeface="+mn-lt"/>
              </a:defRPr>
            </a:lvl4pPr>
            <a:lvl5pPr marL="1312863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400">
                <a:solidFill>
                  <a:srgbClr val="21076A"/>
                </a:solidFill>
                <a:latin typeface="+mn-lt"/>
              </a:defRPr>
            </a:lvl5pPr>
            <a:lvl6pPr marL="1770063" indent="-166688" algn="l" rtl="0" fontAlgn="base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400">
                <a:solidFill>
                  <a:srgbClr val="21076A"/>
                </a:solidFill>
                <a:latin typeface="+mn-lt"/>
              </a:defRPr>
            </a:lvl6pPr>
            <a:lvl7pPr marL="2227263" indent="-166688" algn="l" rtl="0" fontAlgn="base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400">
                <a:solidFill>
                  <a:srgbClr val="21076A"/>
                </a:solidFill>
                <a:latin typeface="+mn-lt"/>
              </a:defRPr>
            </a:lvl7pPr>
            <a:lvl8pPr marL="2684463" indent="-166688" algn="l" rtl="0" fontAlgn="base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400">
                <a:solidFill>
                  <a:srgbClr val="21076A"/>
                </a:solidFill>
                <a:latin typeface="+mn-lt"/>
              </a:defRPr>
            </a:lvl8pPr>
            <a:lvl9pPr marL="3141663" indent="-166688" algn="l" rtl="0" fontAlgn="base">
              <a:spcBef>
                <a:spcPct val="20000"/>
              </a:spcBef>
              <a:spcAft>
                <a:spcPct val="0"/>
              </a:spcAft>
              <a:buClr>
                <a:srgbClr val="C75B12"/>
              </a:buClr>
              <a:buChar char="•"/>
              <a:defRPr sz="1400">
                <a:solidFill>
                  <a:srgbClr val="21076A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r>
              <a:rPr lang="en-ZA" sz="2200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Section 47 allows Minister to cancel or suspend rights when right being exercised in contravention / breach of`:</a:t>
            </a:r>
          </a:p>
          <a:p>
            <a:pPr lvl="1" algn="just"/>
            <a:r>
              <a:rPr lang="en-ZA" sz="2200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MPRDA</a:t>
            </a:r>
          </a:p>
          <a:p>
            <a:pPr lvl="1" algn="just"/>
            <a:r>
              <a:rPr lang="en-ZA" sz="2200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Material term / condition of the right</a:t>
            </a:r>
          </a:p>
          <a:p>
            <a:pPr lvl="1" algn="just"/>
            <a:r>
              <a:rPr lang="en-ZA" sz="2200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Condition of Environmental Authorisation</a:t>
            </a:r>
          </a:p>
          <a:p>
            <a:pPr lvl="1" algn="just"/>
            <a:r>
              <a:rPr lang="en-ZA" sz="2200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Right based on false / fraudulent / misleading information</a:t>
            </a:r>
          </a:p>
          <a:p>
            <a:pPr marL="560388" lvl="2" indent="0" algn="just">
              <a:buNone/>
            </a:pPr>
            <a:r>
              <a:rPr lang="en-ZA" kern="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(whether at application stage or subsequently)</a:t>
            </a:r>
          </a:p>
          <a:p>
            <a:pPr algn="just"/>
            <a:endParaRPr lang="en-ZA" sz="2200" kern="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28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m2">
  <a:themeElements>
    <a:clrScheme name="Firm2">
      <a:dk1>
        <a:srgbClr val="4E4E4E"/>
      </a:dk1>
      <a:lt1>
        <a:sysClr val="window" lastClr="FFFFFF"/>
      </a:lt1>
      <a:dk2>
        <a:srgbClr val="1E2171"/>
      </a:dk2>
      <a:lt2>
        <a:srgbClr val="FFFFFF"/>
      </a:lt2>
      <a:accent1>
        <a:srgbClr val="1E2171"/>
      </a:accent1>
      <a:accent2>
        <a:srgbClr val="666699"/>
      </a:accent2>
      <a:accent3>
        <a:srgbClr val="E36F1E"/>
      </a:accent3>
      <a:accent4>
        <a:srgbClr val="C0BEDA"/>
      </a:accent4>
      <a:accent5>
        <a:srgbClr val="4D4B7E"/>
      </a:accent5>
      <a:accent6>
        <a:srgbClr val="FFFFFF"/>
      </a:accent6>
      <a:hlink>
        <a:srgbClr val="666699"/>
      </a:hlink>
      <a:folHlink>
        <a:srgbClr val="E36F1E"/>
      </a:folHlink>
    </a:clrScheme>
    <a:fontScheme name="Firm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697</Words>
  <Application>Microsoft Office PowerPoint</Application>
  <PresentationFormat>On-screen Show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Wingdings</vt:lpstr>
      <vt:lpstr>Firm2</vt:lpstr>
      <vt:lpstr>SAIMM Mining Charter 2017 Breakfast</vt:lpstr>
      <vt:lpstr>Chamber’s Challenges to the Charter </vt:lpstr>
      <vt:lpstr>PowerPoint Presentation</vt:lpstr>
      <vt:lpstr>Chamber’s Challenges to the Charter </vt:lpstr>
      <vt:lpstr>Minister’s Response </vt:lpstr>
      <vt:lpstr>PowerPoint Presentation</vt:lpstr>
      <vt:lpstr>Non-Compliance with the new Charter</vt:lpstr>
      <vt:lpstr>Section 93- Orders, Suspension and Instructions</vt:lpstr>
      <vt:lpstr>Cancellation / Suspension of Rights</vt:lpstr>
      <vt:lpstr>Section 98 and 99 of the MPRDA - Offences and Penalties</vt:lpstr>
      <vt:lpstr>PowerPoint Presentation</vt:lpstr>
    </vt:vector>
  </TitlesOfParts>
  <Company>Fasken Martineau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Fasken Martineau</dc:creator>
  <cp:lastModifiedBy>Jacky</cp:lastModifiedBy>
  <cp:revision>135</cp:revision>
  <cp:lastPrinted>2017-08-21T13:03:51Z</cp:lastPrinted>
  <dcterms:created xsi:type="dcterms:W3CDTF">2015-10-19T23:09:43Z</dcterms:created>
  <dcterms:modified xsi:type="dcterms:W3CDTF">2017-08-22T06:26:07Z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MDTemplate">
    <vt:lpwstr>v1</vt:lpwstr>
  </property>
</Properties>
</file>