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slideLayouts/slideLayout13.xml" ContentType="application/vnd.openxmlformats-officedocument.presentationml.slideLayout+xml"/>
  <Override PartName="/ppt/theme/theme12.xml" ContentType="application/vnd.openxmlformats-officedocument.theme+xml"/>
  <Override PartName="/ppt/slideLayouts/slideLayout14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11" r:id="rId2"/>
    <p:sldMasterId id="2147483757" r:id="rId3"/>
    <p:sldMasterId id="2147483763" r:id="rId4"/>
    <p:sldMasterId id="2147483726" r:id="rId5"/>
    <p:sldMasterId id="2147483766" r:id="rId6"/>
    <p:sldMasterId id="2147483753" r:id="rId7"/>
    <p:sldMasterId id="2147483755" r:id="rId8"/>
    <p:sldMasterId id="2147483759" r:id="rId9"/>
    <p:sldMasterId id="2147483761" r:id="rId10"/>
    <p:sldMasterId id="2147483742" r:id="rId11"/>
    <p:sldMasterId id="2147483768" r:id="rId12"/>
    <p:sldMasterId id="2147483744" r:id="rId13"/>
  </p:sldMasterIdLst>
  <p:sldIdLst>
    <p:sldId id="256" r:id="rId14"/>
    <p:sldId id="270" r:id="rId15"/>
    <p:sldId id="260" r:id="rId16"/>
    <p:sldId id="261" r:id="rId17"/>
    <p:sldId id="262" r:id="rId18"/>
    <p:sldId id="264" r:id="rId19"/>
    <p:sldId id="265" r:id="rId20"/>
    <p:sldId id="286" r:id="rId21"/>
    <p:sldId id="267" r:id="rId22"/>
    <p:sldId id="280" r:id="rId23"/>
    <p:sldId id="283" r:id="rId24"/>
    <p:sldId id="282" r:id="rId25"/>
    <p:sldId id="281" r:id="rId26"/>
    <p:sldId id="268" r:id="rId27"/>
    <p:sldId id="271" r:id="rId28"/>
    <p:sldId id="279" r:id="rId29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9" d="100"/>
          <a:sy n="89" d="100"/>
        </p:scale>
        <p:origin x="146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 bwMode="gray">
          <a:xfrm>
            <a:off x="395536" y="332656"/>
            <a:ext cx="5112568" cy="1470025"/>
          </a:xfrm>
          <a:prstGeom prst="rect">
            <a:avLst/>
          </a:prstGeom>
        </p:spPr>
        <p:txBody>
          <a:bodyPr anchor="b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gray">
          <a:xfrm>
            <a:off x="395536" y="1988840"/>
            <a:ext cx="5112568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371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7772400" cy="648072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544616"/>
          </a:xfrm>
          <a:prstGeom prst="rect">
            <a:avLst/>
          </a:prstGeom>
        </p:spPr>
        <p:txBody>
          <a:bodyPr/>
          <a:lstStyle>
            <a:lvl1pPr marL="442913" indent="-442913">
              <a:spcBef>
                <a:spcPts val="800"/>
              </a:spcBef>
              <a:spcAft>
                <a:spcPts val="600"/>
              </a:spcAft>
              <a:buFontTx/>
              <a:buBlip>
                <a:blip r:embed="rId2"/>
              </a:buBlip>
              <a:defRPr sz="3600" b="0"/>
            </a:lvl1pPr>
            <a:lvl2pPr marL="812800" indent="-3698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714375" algn="l"/>
              </a:tabLst>
              <a:defRPr sz="2400" b="0"/>
            </a:lvl2pPr>
            <a:lvl3pPr marL="1171575" indent="-371475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 sz="2400" b="0"/>
            </a:lvl3pPr>
            <a:lvl4pPr marL="1528763" indent="-3571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2400" b="0"/>
            </a:lvl4pPr>
            <a:lvl5pPr marL="1885950" indent="-357188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 sz="2400" b="0"/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197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7772400" cy="648072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544616"/>
          </a:xfrm>
          <a:prstGeom prst="rect">
            <a:avLst/>
          </a:prstGeom>
        </p:spPr>
        <p:txBody>
          <a:bodyPr/>
          <a:lstStyle>
            <a:lvl1pPr marL="442913" indent="-442913">
              <a:spcBef>
                <a:spcPts val="800"/>
              </a:spcBef>
              <a:spcAft>
                <a:spcPts val="600"/>
              </a:spcAft>
              <a:buFontTx/>
              <a:buBlip>
                <a:blip r:embed="rId2"/>
              </a:buBlip>
              <a:defRPr sz="3600" b="0"/>
            </a:lvl1pPr>
            <a:lvl2pPr marL="812800" indent="-3698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714375" algn="l"/>
              </a:tabLst>
              <a:defRPr sz="2400" b="0"/>
            </a:lvl2pPr>
            <a:lvl3pPr marL="1171575" indent="-371475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 sz="2400" b="0"/>
            </a:lvl3pPr>
            <a:lvl4pPr marL="1528763" indent="-3571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2400" b="0"/>
            </a:lvl4pPr>
            <a:lvl5pPr marL="1885950" indent="-357188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 sz="2400" b="0"/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319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7772400" cy="648072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544616"/>
          </a:xfrm>
          <a:prstGeom prst="rect">
            <a:avLst/>
          </a:prstGeom>
        </p:spPr>
        <p:txBody>
          <a:bodyPr/>
          <a:lstStyle>
            <a:lvl1pPr marL="442913" indent="-442913">
              <a:spcBef>
                <a:spcPts val="800"/>
              </a:spcBef>
              <a:spcAft>
                <a:spcPts val="600"/>
              </a:spcAft>
              <a:buFontTx/>
              <a:buBlip>
                <a:blip r:embed="rId2"/>
              </a:buBlip>
              <a:defRPr sz="3600" b="0"/>
            </a:lvl1pPr>
            <a:lvl2pPr marL="812800" indent="-3698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714375" algn="l"/>
              </a:tabLst>
              <a:defRPr sz="2400" b="0"/>
            </a:lvl2pPr>
            <a:lvl3pPr marL="1171575" indent="-371475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 sz="2400" b="0"/>
            </a:lvl3pPr>
            <a:lvl4pPr marL="1528763" indent="-3571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2400" b="0"/>
            </a:lvl4pPr>
            <a:lvl5pPr marL="1885950" indent="-357188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 sz="2400" b="0"/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174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gray">
          <a:xfrm>
            <a:off x="467544" y="116632"/>
            <a:ext cx="7772400" cy="648072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544616"/>
          </a:xfrm>
          <a:prstGeom prst="rect">
            <a:avLst/>
          </a:prstGeom>
        </p:spPr>
        <p:txBody>
          <a:bodyPr/>
          <a:lstStyle>
            <a:lvl1pPr marL="442913" indent="-442913">
              <a:spcBef>
                <a:spcPts val="800"/>
              </a:spcBef>
              <a:spcAft>
                <a:spcPts val="600"/>
              </a:spcAft>
              <a:buFontTx/>
              <a:buBlip>
                <a:blip r:embed="rId2"/>
              </a:buBlip>
              <a:defRPr sz="3600" b="0"/>
            </a:lvl1pPr>
            <a:lvl2pPr marL="812800" indent="-3698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714375" algn="l"/>
              </a:tabLst>
              <a:defRPr sz="2400" b="0"/>
            </a:lvl2pPr>
            <a:lvl3pPr marL="1171575" indent="-371475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 sz="2400" b="0"/>
            </a:lvl3pPr>
            <a:lvl4pPr marL="1528763" indent="-3571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2400" b="0"/>
            </a:lvl4pPr>
            <a:lvl5pPr marL="1885950" indent="-357188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 sz="2400" b="0"/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3055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264696"/>
          </a:xfrm>
          <a:prstGeom prst="rect">
            <a:avLst/>
          </a:prstGeom>
        </p:spPr>
        <p:txBody>
          <a:bodyPr/>
          <a:lstStyle>
            <a:lvl1pPr marL="442913" indent="-442913">
              <a:spcBef>
                <a:spcPts val="800"/>
              </a:spcBef>
              <a:spcAft>
                <a:spcPts val="600"/>
              </a:spcAft>
              <a:buFontTx/>
              <a:buBlip>
                <a:blip r:embed="rId2"/>
              </a:buBlip>
              <a:defRPr sz="3600" b="0"/>
            </a:lvl1pPr>
            <a:lvl2pPr marL="812800" indent="-3698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714375" algn="l"/>
              </a:tabLst>
              <a:defRPr sz="2400" b="0"/>
            </a:lvl2pPr>
            <a:lvl3pPr marL="1171575" indent="-371475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 sz="2400" b="0"/>
            </a:lvl3pPr>
            <a:lvl4pPr marL="1528763" indent="-3571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2400" b="0"/>
            </a:lvl4pPr>
            <a:lvl5pPr marL="1885950" indent="-357188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 sz="2400" b="0"/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47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352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 bwMode="gray">
          <a:xfrm>
            <a:off x="395536" y="404664"/>
            <a:ext cx="8229600" cy="5976664"/>
          </a:xfrm>
        </p:spPr>
        <p:txBody>
          <a:bodyPr/>
          <a:lstStyle>
            <a:lvl1pPr marL="342900" indent="-342900">
              <a:spcBef>
                <a:spcPts val="800"/>
              </a:spcBef>
              <a:spcAft>
                <a:spcPts val="600"/>
              </a:spcAft>
              <a:buFontTx/>
              <a:buBlip>
                <a:blip r:embed="rId2"/>
              </a:buBlip>
              <a:defRPr sz="3600" b="0">
                <a:solidFill>
                  <a:schemeClr val="bg1"/>
                </a:solidFill>
              </a:defRPr>
            </a:lvl1pPr>
            <a:lvl2pPr marL="742950" indent="-2857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2400">
                <a:solidFill>
                  <a:schemeClr val="bg1"/>
                </a:solidFill>
              </a:defRPr>
            </a:lvl2pPr>
            <a:lvl3pPr marL="1143000" indent="-228600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 sz="2400">
                <a:solidFill>
                  <a:schemeClr val="bg1"/>
                </a:solidFill>
              </a:defRPr>
            </a:lvl3pPr>
            <a:lvl4pPr marL="1600200" indent="-2286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2400">
                <a:solidFill>
                  <a:schemeClr val="bg1"/>
                </a:solidFill>
              </a:defRPr>
            </a:lvl4pPr>
            <a:lvl5pPr marL="2057400" indent="-228600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785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gray">
          <a:xfrm>
            <a:off x="467544" y="1556792"/>
            <a:ext cx="8229600" cy="85496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3744416"/>
          </a:xfrm>
          <a:prstGeom prst="rect">
            <a:avLst/>
          </a:prstGeom>
        </p:spPr>
        <p:txBody>
          <a:bodyPr/>
          <a:lstStyle>
            <a:lvl1pPr marL="442913" indent="-442913">
              <a:spcBef>
                <a:spcPts val="800"/>
              </a:spcBef>
              <a:spcAft>
                <a:spcPts val="600"/>
              </a:spcAft>
              <a:buFontTx/>
              <a:buBlip>
                <a:blip r:embed="rId2"/>
              </a:buBlip>
              <a:defRPr sz="3600" b="0"/>
            </a:lvl1pPr>
            <a:lvl2pPr marL="812800" indent="-3698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714375" algn="l"/>
              </a:tabLst>
              <a:defRPr sz="2400" b="0"/>
            </a:lvl2pPr>
            <a:lvl3pPr marL="1171575" indent="-371475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 sz="2400" b="0"/>
            </a:lvl3pPr>
            <a:lvl4pPr marL="1528763" indent="-3571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2400" b="0"/>
            </a:lvl4pPr>
            <a:lvl5pPr marL="1885950" indent="-357188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 sz="2400" b="0"/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824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854968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3744416"/>
          </a:xfrm>
          <a:prstGeom prst="rect">
            <a:avLst/>
          </a:prstGeom>
        </p:spPr>
        <p:txBody>
          <a:bodyPr/>
          <a:lstStyle>
            <a:lvl1pPr marL="442913" indent="-442913">
              <a:spcBef>
                <a:spcPts val="800"/>
              </a:spcBef>
              <a:spcAft>
                <a:spcPts val="600"/>
              </a:spcAft>
              <a:buFontTx/>
              <a:buBlip>
                <a:blip r:embed="rId2"/>
              </a:buBlip>
              <a:defRPr sz="3600" b="0"/>
            </a:lvl1pPr>
            <a:lvl2pPr marL="812800" indent="-3698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714375" algn="l"/>
              </a:tabLst>
              <a:defRPr sz="2400" b="0"/>
            </a:lvl2pPr>
            <a:lvl3pPr marL="1171575" indent="-371475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 sz="2400" b="0"/>
            </a:lvl3pPr>
            <a:lvl4pPr marL="1528763" indent="-3571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2400" b="0"/>
            </a:lvl4pPr>
            <a:lvl5pPr marL="1885950" indent="-357188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 sz="2400" b="0"/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142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854968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3744416"/>
          </a:xfrm>
          <a:prstGeom prst="rect">
            <a:avLst/>
          </a:prstGeom>
        </p:spPr>
        <p:txBody>
          <a:bodyPr/>
          <a:lstStyle>
            <a:lvl1pPr marL="442913" indent="-442913">
              <a:spcBef>
                <a:spcPts val="800"/>
              </a:spcBef>
              <a:spcAft>
                <a:spcPts val="600"/>
              </a:spcAft>
              <a:buFontTx/>
              <a:buBlip>
                <a:blip r:embed="rId2"/>
              </a:buBlip>
              <a:defRPr sz="3600" b="0"/>
            </a:lvl1pPr>
            <a:lvl2pPr marL="812800" indent="-3698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714375" algn="l"/>
              </a:tabLst>
              <a:defRPr sz="2400" b="0"/>
            </a:lvl2pPr>
            <a:lvl3pPr marL="1171575" indent="-371475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 sz="2400" b="0"/>
            </a:lvl3pPr>
            <a:lvl4pPr marL="1528763" indent="-3571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2400" b="0"/>
            </a:lvl4pPr>
            <a:lvl5pPr marL="1885950" indent="-357188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 sz="2400" b="0"/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999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gray">
          <a:xfrm>
            <a:off x="467544" y="1556792"/>
            <a:ext cx="8229600" cy="854968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3744416"/>
          </a:xfrm>
          <a:prstGeom prst="rect">
            <a:avLst/>
          </a:prstGeom>
        </p:spPr>
        <p:txBody>
          <a:bodyPr/>
          <a:lstStyle>
            <a:lvl1pPr marL="442913" indent="-442913">
              <a:spcBef>
                <a:spcPts val="800"/>
              </a:spcBef>
              <a:spcAft>
                <a:spcPts val="600"/>
              </a:spcAft>
              <a:buFontTx/>
              <a:buBlip>
                <a:blip r:embed="rId2"/>
              </a:buBlip>
              <a:defRPr sz="3600" b="0"/>
            </a:lvl1pPr>
            <a:lvl2pPr marL="812800" indent="-3698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714375" algn="l"/>
              </a:tabLst>
              <a:defRPr sz="2400" b="0"/>
            </a:lvl2pPr>
            <a:lvl3pPr marL="1171575" indent="-371475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 sz="2400" b="0"/>
            </a:lvl3pPr>
            <a:lvl4pPr marL="1528763" indent="-3571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2400" b="0"/>
            </a:lvl4pPr>
            <a:lvl5pPr marL="1885950" indent="-357188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 sz="2400" b="0"/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221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gray">
          <a:xfrm>
            <a:off x="467544" y="116632"/>
            <a:ext cx="7772400" cy="648072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544616"/>
          </a:xfrm>
          <a:prstGeom prst="rect">
            <a:avLst/>
          </a:prstGeom>
        </p:spPr>
        <p:txBody>
          <a:bodyPr/>
          <a:lstStyle>
            <a:lvl1pPr marL="442913" indent="-442913">
              <a:spcBef>
                <a:spcPts val="800"/>
              </a:spcBef>
              <a:spcAft>
                <a:spcPts val="600"/>
              </a:spcAft>
              <a:buFontTx/>
              <a:buBlip>
                <a:blip r:embed="rId2"/>
              </a:buBlip>
              <a:defRPr sz="3600" b="0"/>
            </a:lvl1pPr>
            <a:lvl2pPr marL="812800" indent="-3698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714375" algn="l"/>
              </a:tabLst>
              <a:defRPr sz="2400" b="0"/>
            </a:lvl2pPr>
            <a:lvl3pPr marL="1171575" indent="-371475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 sz="2400" b="0"/>
            </a:lvl3pPr>
            <a:lvl4pPr marL="1528763" indent="-3571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2400" b="0"/>
            </a:lvl4pPr>
            <a:lvl5pPr marL="1885950" indent="-357188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 sz="2400" b="0"/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325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gray">
          <a:xfrm>
            <a:off x="467544" y="116632"/>
            <a:ext cx="7772400" cy="648072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544616"/>
          </a:xfrm>
          <a:prstGeom prst="rect">
            <a:avLst/>
          </a:prstGeom>
        </p:spPr>
        <p:txBody>
          <a:bodyPr/>
          <a:lstStyle>
            <a:lvl1pPr marL="442913" indent="-442913">
              <a:spcBef>
                <a:spcPts val="800"/>
              </a:spcBef>
              <a:spcAft>
                <a:spcPts val="600"/>
              </a:spcAft>
              <a:buFontTx/>
              <a:buBlip>
                <a:blip r:embed="rId2"/>
              </a:buBlip>
              <a:defRPr sz="3600" b="0"/>
            </a:lvl1pPr>
            <a:lvl2pPr marL="812800" indent="-3698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714375" algn="l"/>
              </a:tabLst>
              <a:defRPr sz="2400" b="0"/>
            </a:lvl2pPr>
            <a:lvl3pPr marL="1171575" indent="-371475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 sz="2400" b="0"/>
            </a:lvl3pPr>
            <a:lvl4pPr marL="1528763" indent="-3571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2400" b="0"/>
            </a:lvl4pPr>
            <a:lvl5pPr marL="1885950" indent="-357188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 sz="2400" b="0"/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78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16.jpe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061D0-24B0-431C-A601-75D9A1B64E99}" type="datetimeFigureOut">
              <a:rPr lang="en-GB" smtClean="0"/>
              <a:t>21/08/2017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F2688-151C-4D70-AB57-0E3E52AFC522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26" name="Picture 2" descr="\\Cpt-vmfile01\share\Serv\TEAMS\MKT\MARKETING\2014\Brand\Logo\ppp front pag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49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746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64" y="4352544"/>
            <a:ext cx="7717536" cy="25054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0353"/>
            <a:ext cx="9144000" cy="252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0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74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92" y="5586246"/>
            <a:ext cx="992888" cy="112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33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289FF-77D9-484B-8E99-7A57C64AA6D5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794" y="6297337"/>
            <a:ext cx="5313958" cy="5073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77" y="0"/>
            <a:ext cx="9170577" cy="87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6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225" y="5613140"/>
            <a:ext cx="951255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4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45FEF-B051-40D3-8A3E-202EBE464F0C}" type="datetimeFigureOut">
              <a:rPr lang="en-GB" smtClean="0"/>
              <a:t>21/08/2017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FF30F-FD63-4ADF-9AF9-0C229AE3C91A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4" b="458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3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D5DD3-2EFF-414D-B713-2291502E69FB}" type="datetimeFigureOut">
              <a:rPr lang="en-GB" smtClean="0"/>
              <a:t>21/08/2017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289FF-77D9-484B-8E99-7A57C64AA6D5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225" y="5613140"/>
            <a:ext cx="951255" cy="1080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68760"/>
            <a:ext cx="9143999" cy="133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6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92" y="5586246"/>
            <a:ext cx="992888" cy="11273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1340768"/>
            <a:ext cx="9143245" cy="132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1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92" y="5586246"/>
            <a:ext cx="992888" cy="11273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1340768"/>
            <a:ext cx="9143245" cy="132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2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68760"/>
            <a:ext cx="9143999" cy="13360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63" y="6297337"/>
            <a:ext cx="5313958" cy="50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4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289FF-77D9-484B-8E99-7A57C64AA6D5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77" y="0"/>
            <a:ext cx="9170577" cy="8747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544" y="4639056"/>
            <a:ext cx="4791456" cy="221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2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289FF-77D9-484B-8E99-7A57C64AA6D5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77" y="0"/>
            <a:ext cx="9170577" cy="87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8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746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64" y="4352544"/>
            <a:ext cx="7717536" cy="250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5112568" cy="1470025"/>
          </a:xfrm>
        </p:spPr>
        <p:txBody>
          <a:bodyPr/>
          <a:lstStyle/>
          <a:p>
            <a:r>
              <a:rPr lang="en-US" dirty="0" err="1" smtClean="0"/>
              <a:t>SAIMM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988840"/>
            <a:ext cx="5616624" cy="4752528"/>
          </a:xfrm>
        </p:spPr>
        <p:txBody>
          <a:bodyPr>
            <a:normAutofit/>
          </a:bodyPr>
          <a:lstStyle/>
          <a:p>
            <a:r>
              <a:rPr lang="en-ZA" dirty="0" smtClean="0"/>
              <a:t>Mining </a:t>
            </a:r>
            <a:r>
              <a:rPr lang="en-ZA" dirty="0"/>
              <a:t>Charter </a:t>
            </a:r>
            <a:r>
              <a:rPr lang="en-ZA" dirty="0" smtClean="0"/>
              <a:t>III presentation</a:t>
            </a:r>
          </a:p>
          <a:p>
            <a:endParaRPr lang="en-GB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presented 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by:  Otsile Matlou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ZA" dirty="0" smtClean="0"/>
              <a:t>22 August</a:t>
            </a:r>
            <a:r>
              <a:rPr lang="en-ZA" dirty="0" smtClean="0"/>
              <a:t> 2017</a:t>
            </a:r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sz="900" dirty="0"/>
          </a:p>
          <a:p>
            <a:r>
              <a:rPr lang="en-ZA" sz="900" dirty="0"/>
              <a:t>Contact details:</a:t>
            </a:r>
            <a:br>
              <a:rPr lang="en-ZA" sz="900" dirty="0"/>
            </a:br>
            <a:r>
              <a:rPr lang="en-ZA" sz="900" dirty="0"/>
              <a:t>Otsile Matlou - 082 712 7800  - omatlou@ensafrica.com</a:t>
            </a:r>
          </a:p>
          <a:p>
            <a:endParaRPr lang="en-ZA" sz="900" dirty="0" smtClean="0"/>
          </a:p>
          <a:p>
            <a:endParaRPr lang="en-ZA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49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inancing BEE transactions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2300" indent="-622300">
              <a:tabLst>
                <a:tab pos="534988" algn="l"/>
                <a:tab pos="1789113" algn="l"/>
              </a:tabLst>
            </a:pPr>
            <a:r>
              <a:rPr lang="en-ZA" sz="2400" dirty="0" smtClean="0">
                <a:solidFill>
                  <a:prstClr val="black"/>
                </a:solidFill>
              </a:rPr>
              <a:t>(2.1.1.6</a:t>
            </a:r>
            <a:r>
              <a:rPr lang="en-ZA" sz="2400" dirty="0">
                <a:solidFill>
                  <a:prstClr val="black"/>
                </a:solidFill>
              </a:rPr>
              <a:t>) </a:t>
            </a:r>
            <a:r>
              <a:rPr lang="en-ZA" sz="2400" dirty="0" smtClean="0">
                <a:solidFill>
                  <a:prstClr val="black"/>
                </a:solidFill>
              </a:rPr>
              <a:t>	“</a:t>
            </a:r>
            <a:r>
              <a:rPr lang="en-ZA" sz="2400" i="1" dirty="0">
                <a:solidFill>
                  <a:prstClr val="black"/>
                </a:solidFill>
              </a:rPr>
              <a:t>The portion of the 30% Black Person equity shareholding […]which has not yet vested shall vest in no more than 10 years and by no less than 3% annually of the total issued share capital of the [Applicant], proportionate to the respective non-vested shareholding of the employees, Mine Communities and BEE Entrepreneurs. Such vesting shall be paid for from the proceeds of dividends received by the Black Person shareholders, provided that </a:t>
            </a:r>
            <a:r>
              <a:rPr lang="en-ZA" sz="2400" i="1" u="sng" dirty="0">
                <a:solidFill>
                  <a:prstClr val="black"/>
                </a:solidFill>
              </a:rPr>
              <a:t>if the total dividends </a:t>
            </a:r>
            <a:r>
              <a:rPr lang="en-ZA" sz="2400" i="1" dirty="0">
                <a:solidFill>
                  <a:prstClr val="black"/>
                </a:solidFill>
              </a:rPr>
              <a:t>received by any of the Black Person shareholders is not sufficient to discharge the amount required for full vesting, the </a:t>
            </a:r>
            <a:r>
              <a:rPr lang="en-ZA" sz="2400" i="1" u="sng" dirty="0">
                <a:solidFill>
                  <a:prstClr val="black"/>
                </a:solidFill>
              </a:rPr>
              <a:t>balance owing in respect thereof, shall be written off by the [Applicant] </a:t>
            </a:r>
            <a:r>
              <a:rPr lang="en-ZA" sz="2400" i="1" dirty="0">
                <a:solidFill>
                  <a:prstClr val="black"/>
                </a:solidFill>
              </a:rPr>
              <a:t>or vendor of the shares to the Black Person as the case may be</a:t>
            </a:r>
            <a:r>
              <a:rPr lang="en-ZA" sz="2400" dirty="0" smtClean="0">
                <a:solidFill>
                  <a:prstClr val="black"/>
                </a:solidFill>
              </a:rPr>
              <a:t>.”</a:t>
            </a:r>
          </a:p>
          <a:p>
            <a:pPr marL="0" indent="0">
              <a:buNone/>
            </a:pPr>
            <a:endParaRPr lang="en-ZA" sz="2400" dirty="0">
              <a:solidFill>
                <a:prstClr val="black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18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financing BEE transactions cont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year maximum vesting period</a:t>
            </a:r>
          </a:p>
          <a:p>
            <a:r>
              <a:rPr lang="en-US" dirty="0" smtClean="0"/>
              <a:t>write-off outstanding debt after 10 years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08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BEE equity market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aragraphs 2.1.1.4  effectively creates a different class of shares for BEE partners</a:t>
            </a:r>
          </a:p>
          <a:p>
            <a:r>
              <a:rPr lang="en-US" dirty="0"/>
              <a:t>l</a:t>
            </a:r>
            <a:r>
              <a:rPr lang="en-US" dirty="0" smtClean="0"/>
              <a:t>iquidity of BEE shares</a:t>
            </a:r>
          </a:p>
          <a:p>
            <a:r>
              <a:rPr lang="en-US" dirty="0"/>
              <a:t>d</a:t>
            </a:r>
            <a:r>
              <a:rPr lang="en-US" dirty="0" smtClean="0"/>
              <a:t>iscounted value of BEE shares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978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ayment of 1% of turnover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400" dirty="0">
                <a:solidFill>
                  <a:prstClr val="black"/>
                </a:solidFill>
              </a:rPr>
              <a:t>(2.1.1.7) “</a:t>
            </a:r>
            <a:r>
              <a:rPr lang="en-ZA" sz="2400" i="1" dirty="0">
                <a:solidFill>
                  <a:prstClr val="black"/>
                </a:solidFill>
              </a:rPr>
              <a:t>Subject only to the solvency and liquidity requirements as set out in the Companies Act, a[n] [Applicant] of a new mining right must pay a minimum 1% of its annual turnover in any given financial year to the Black Person shareholders, prior to and over and above any distributions to the shareholders of the [Applicant</a:t>
            </a:r>
            <a:r>
              <a:rPr lang="en-ZA" sz="2400" i="1" dirty="0" smtClean="0">
                <a:solidFill>
                  <a:prstClr val="black"/>
                </a:solidFill>
              </a:rPr>
              <a:t>]”</a:t>
            </a:r>
          </a:p>
          <a:p>
            <a:r>
              <a:rPr lang="en-ZA" sz="2400" dirty="0">
                <a:solidFill>
                  <a:prstClr val="black"/>
                </a:solidFill>
              </a:rPr>
              <a:t>c</a:t>
            </a:r>
            <a:r>
              <a:rPr lang="en-ZA" sz="2400" dirty="0" smtClean="0">
                <a:solidFill>
                  <a:prstClr val="black"/>
                </a:solidFill>
              </a:rPr>
              <a:t>oncept of turnover and the solvency and liquidity test in section 4 of the Companies Act</a:t>
            </a:r>
          </a:p>
          <a:p>
            <a:pPr marL="808038" indent="-447675"/>
            <a:r>
              <a:rPr lang="en-ZA" sz="2400" dirty="0" smtClean="0">
                <a:solidFill>
                  <a:prstClr val="black"/>
                </a:solidFill>
              </a:rPr>
              <a:t>assets exceed or equal liabilities fair-valued</a:t>
            </a:r>
          </a:p>
          <a:p>
            <a:pPr marL="808038" indent="-447675"/>
            <a:r>
              <a:rPr lang="en-ZA" sz="2400" dirty="0" smtClean="0">
                <a:solidFill>
                  <a:prstClr val="black"/>
                </a:solidFill>
              </a:rPr>
              <a:t>ability of company to pay debt after test is considered</a:t>
            </a:r>
          </a:p>
          <a:p>
            <a:pPr marL="808038" indent="-447675"/>
            <a:r>
              <a:rPr lang="en-ZA" sz="2400" dirty="0" smtClean="0">
                <a:solidFill>
                  <a:prstClr val="black"/>
                </a:solidFill>
              </a:rPr>
              <a:t>1% of turnover payable to BEE partners</a:t>
            </a:r>
            <a:endParaRPr lang="en-ZA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93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mployment equity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514441"/>
              </p:ext>
            </p:extLst>
          </p:nvPr>
        </p:nvGraphicFramePr>
        <p:xfrm>
          <a:off x="1259632" y="1124744"/>
          <a:ext cx="6792417" cy="4289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7"/>
                <a:gridCol w="1863981"/>
                <a:gridCol w="2264139"/>
              </a:tblGrid>
              <a:tr h="952064">
                <a:tc>
                  <a:txBody>
                    <a:bodyPr/>
                    <a:lstStyle/>
                    <a:p>
                      <a:r>
                        <a:rPr lang="en-US" dirty="0" smtClean="0"/>
                        <a:t>management level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minimum</a:t>
                      </a:r>
                      <a:r>
                        <a:rPr lang="en-US" baseline="0" dirty="0" smtClean="0"/>
                        <a:t> Black persons (%)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minimum</a:t>
                      </a:r>
                      <a:r>
                        <a:rPr lang="en-US" baseline="0" dirty="0" smtClean="0"/>
                        <a:t> Black persons who must be women (%)</a:t>
                      </a:r>
                      <a:endParaRPr lang="en-GB" dirty="0"/>
                    </a:p>
                  </a:txBody>
                  <a:tcPr/>
                </a:tc>
              </a:tr>
              <a:tr h="952064">
                <a:tc>
                  <a:txBody>
                    <a:bodyPr/>
                    <a:lstStyle/>
                    <a:p>
                      <a:r>
                        <a:rPr lang="en-US" dirty="0" smtClean="0"/>
                        <a:t>board (with</a:t>
                      </a:r>
                      <a:r>
                        <a:rPr lang="en-US" baseline="0" dirty="0" smtClean="0"/>
                        <a:t> exercisable voting right)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GB" dirty="0"/>
                    </a:p>
                  </a:txBody>
                  <a:tcPr/>
                </a:tc>
              </a:tr>
              <a:tr h="666445">
                <a:tc>
                  <a:txBody>
                    <a:bodyPr/>
                    <a:lstStyle/>
                    <a:p>
                      <a:r>
                        <a:rPr lang="en-US" dirty="0" smtClean="0"/>
                        <a:t>executive</a:t>
                      </a:r>
                      <a:r>
                        <a:rPr lang="en-US" baseline="0" dirty="0" smtClean="0"/>
                        <a:t> management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GB" dirty="0"/>
                    </a:p>
                  </a:txBody>
                  <a:tcPr/>
                </a:tc>
              </a:tr>
              <a:tr h="666445">
                <a:tc>
                  <a:txBody>
                    <a:bodyPr/>
                    <a:lstStyle/>
                    <a:p>
                      <a:r>
                        <a:rPr lang="en-US" dirty="0" smtClean="0"/>
                        <a:t>senior management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GB" dirty="0"/>
                    </a:p>
                  </a:txBody>
                  <a:tcPr/>
                </a:tc>
              </a:tr>
              <a:tr h="666445">
                <a:tc>
                  <a:txBody>
                    <a:bodyPr/>
                    <a:lstStyle/>
                    <a:p>
                      <a:r>
                        <a:rPr lang="en-US" dirty="0" smtClean="0"/>
                        <a:t>middle management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</a:t>
                      </a:r>
                      <a:endParaRPr lang="en-GB" dirty="0"/>
                    </a:p>
                  </a:txBody>
                  <a:tcPr/>
                </a:tc>
              </a:tr>
              <a:tr h="386115">
                <a:tc>
                  <a:txBody>
                    <a:bodyPr/>
                    <a:lstStyle/>
                    <a:p>
                      <a:r>
                        <a:rPr lang="en-US" dirty="0" smtClean="0"/>
                        <a:t>junior management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7623" y="5451196"/>
            <a:ext cx="686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inimum 3% of all employees must be employees with disabilities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20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mployment equity cont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ssues</a:t>
            </a:r>
          </a:p>
          <a:p>
            <a:pPr marL="895350" indent="-447675"/>
            <a:r>
              <a:rPr lang="en-US" sz="2800" dirty="0" smtClean="0"/>
              <a:t>no transitional period</a:t>
            </a:r>
          </a:p>
          <a:p>
            <a:pPr marL="895350" indent="-447675"/>
            <a:r>
              <a:rPr lang="en-US" sz="2800" dirty="0" smtClean="0"/>
              <a:t>overlap with Employment Equity Act, 1998</a:t>
            </a:r>
          </a:p>
        </p:txBody>
      </p:sp>
    </p:spTree>
    <p:extLst>
      <p:ext uri="{BB962C8B-B14F-4D97-AF65-F5344CB8AC3E}">
        <p14:creationId xmlns:p14="http://schemas.microsoft.com/office/powerpoint/2010/main" val="417700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Thank you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04460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ntroduction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presentation outline</a:t>
            </a:r>
          </a:p>
          <a:p>
            <a:pPr lvl="1"/>
            <a:r>
              <a:rPr lang="en-US" sz="2500" dirty="0" smtClean="0"/>
              <a:t>definitions</a:t>
            </a:r>
            <a:endParaRPr lang="en-US" sz="2500" dirty="0" smtClean="0"/>
          </a:p>
          <a:p>
            <a:pPr lvl="1"/>
            <a:r>
              <a:rPr lang="en-US" sz="2500" dirty="0"/>
              <a:t>o</a:t>
            </a:r>
            <a:r>
              <a:rPr lang="en-US" sz="2500" dirty="0" smtClean="0"/>
              <a:t>wnership</a:t>
            </a:r>
          </a:p>
          <a:p>
            <a:pPr lvl="2"/>
            <a:r>
              <a:rPr lang="en-US" sz="2500" dirty="0" smtClean="0"/>
              <a:t>applicants </a:t>
            </a:r>
          </a:p>
          <a:p>
            <a:pPr lvl="2"/>
            <a:r>
              <a:rPr lang="en-US" sz="2500" dirty="0"/>
              <a:t>e</a:t>
            </a:r>
            <a:r>
              <a:rPr lang="en-US" sz="2500" dirty="0" smtClean="0"/>
              <a:t>xisting holders </a:t>
            </a:r>
          </a:p>
          <a:p>
            <a:pPr lvl="2"/>
            <a:r>
              <a:rPr lang="en-US" sz="2500" dirty="0"/>
              <a:t>s</a:t>
            </a:r>
            <a:r>
              <a:rPr lang="en-US" sz="2500" dirty="0" smtClean="0"/>
              <a:t>ale of mining assets</a:t>
            </a:r>
          </a:p>
          <a:p>
            <a:pPr lvl="1"/>
            <a:r>
              <a:rPr lang="en-US" sz="2500" dirty="0" smtClean="0"/>
              <a:t>financing transaction</a:t>
            </a:r>
          </a:p>
          <a:p>
            <a:pPr lvl="1"/>
            <a:r>
              <a:rPr lang="en-US" sz="2500" dirty="0" smtClean="0"/>
              <a:t>BEE equity market</a:t>
            </a:r>
          </a:p>
          <a:p>
            <a:pPr lvl="1"/>
            <a:r>
              <a:rPr lang="en-US" sz="2500" dirty="0"/>
              <a:t>p</a:t>
            </a:r>
            <a:r>
              <a:rPr lang="en-US" sz="2500" dirty="0" smtClean="0"/>
              <a:t>ayment of 1% of turnover</a:t>
            </a:r>
          </a:p>
          <a:p>
            <a:pPr lvl="1"/>
            <a:r>
              <a:rPr lang="en-US" sz="2500" dirty="0"/>
              <a:t>e</a:t>
            </a:r>
            <a:r>
              <a:rPr lang="en-US" sz="2500" dirty="0" smtClean="0"/>
              <a:t>mployment </a:t>
            </a:r>
            <a:r>
              <a:rPr lang="en-US" sz="2500" dirty="0" smtClean="0"/>
              <a:t>equity</a:t>
            </a: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214523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efinitions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BEE entrepreneur</a:t>
            </a:r>
          </a:p>
          <a:p>
            <a:pPr marL="808038" lvl="1" indent="0">
              <a:buNone/>
              <a:tabLst/>
            </a:pPr>
            <a:r>
              <a:rPr lang="en-US" sz="1800" dirty="0" smtClean="0"/>
              <a:t>“</a:t>
            </a:r>
            <a:r>
              <a:rPr lang="en-ZA" sz="1800" i="1" dirty="0" smtClean="0"/>
              <a:t>means </a:t>
            </a:r>
            <a:r>
              <a:rPr lang="en-ZA" sz="1800" i="1" dirty="0"/>
              <a:t>a Black Owned Company or a Black Person </a:t>
            </a:r>
            <a:r>
              <a:rPr lang="en-ZA" sz="1800" i="1" dirty="0" smtClean="0"/>
              <a:t>who acquires </a:t>
            </a:r>
            <a:r>
              <a:rPr lang="en-ZA" sz="1800" i="1" dirty="0"/>
              <a:t>an equity interest in a Holder through a BEE </a:t>
            </a:r>
            <a:r>
              <a:rPr lang="en-ZA" sz="1800" i="1" dirty="0" smtClean="0"/>
              <a:t>Transaction</a:t>
            </a:r>
            <a:r>
              <a:rPr lang="en-ZA" sz="1800" dirty="0" smtClean="0"/>
              <a:t>”</a:t>
            </a:r>
            <a:endParaRPr lang="en-US" sz="1800" dirty="0" smtClean="0"/>
          </a:p>
          <a:p>
            <a:r>
              <a:rPr lang="en-US" sz="2400" dirty="0" smtClean="0"/>
              <a:t>BEE </a:t>
            </a:r>
            <a:r>
              <a:rPr lang="en-US" sz="2400" dirty="0"/>
              <a:t>p</a:t>
            </a:r>
            <a:r>
              <a:rPr lang="en-US" sz="2400" dirty="0" smtClean="0"/>
              <a:t>artner</a:t>
            </a:r>
          </a:p>
          <a:p>
            <a:pPr marL="808038" lvl="1" indent="0">
              <a:buNone/>
              <a:tabLst/>
            </a:pPr>
            <a:r>
              <a:rPr lang="en-ZA" sz="1800" dirty="0" smtClean="0"/>
              <a:t>“</a:t>
            </a:r>
            <a:r>
              <a:rPr lang="en-ZA" sz="1800" i="1" dirty="0" smtClean="0"/>
              <a:t>means </a:t>
            </a:r>
            <a:r>
              <a:rPr lang="en-ZA" sz="1800" i="1" dirty="0"/>
              <a:t>a Black Person that holds equity in a mining </a:t>
            </a:r>
            <a:r>
              <a:rPr lang="en-ZA" sz="1800" i="1" dirty="0" smtClean="0"/>
              <a:t>company </a:t>
            </a:r>
            <a:r>
              <a:rPr lang="en-ZA" sz="1800" i="1" dirty="0"/>
              <a:t>as </a:t>
            </a:r>
            <a:r>
              <a:rPr lang="en-ZA" sz="1800" i="1" dirty="0" smtClean="0"/>
              <a:t>a </a:t>
            </a:r>
            <a:r>
              <a:rPr lang="en-ZA" sz="1800" i="1" dirty="0"/>
              <a:t>r</a:t>
            </a:r>
            <a:r>
              <a:rPr lang="en-ZA" sz="1800" i="1" dirty="0" smtClean="0"/>
              <a:t>esult </a:t>
            </a:r>
            <a:r>
              <a:rPr lang="en-ZA" sz="1800" i="1" dirty="0"/>
              <a:t>of a BEE </a:t>
            </a:r>
            <a:r>
              <a:rPr lang="en-ZA" sz="1800" i="1" dirty="0" smtClean="0"/>
              <a:t>Transaction</a:t>
            </a:r>
            <a:r>
              <a:rPr lang="en-ZA" sz="1800" dirty="0" smtClean="0"/>
              <a:t>”</a:t>
            </a:r>
            <a:endParaRPr lang="en-US" sz="1800" dirty="0" smtClean="0"/>
          </a:p>
          <a:p>
            <a:r>
              <a:rPr lang="en-US" sz="2400" dirty="0"/>
              <a:t>h</a:t>
            </a:r>
            <a:r>
              <a:rPr lang="en-US" sz="2400" dirty="0" smtClean="0"/>
              <a:t>istorical </a:t>
            </a:r>
            <a:r>
              <a:rPr lang="en-US" sz="2400" dirty="0"/>
              <a:t>BEE </a:t>
            </a:r>
            <a:r>
              <a:rPr lang="en-US" sz="2400" dirty="0" smtClean="0"/>
              <a:t>transaction</a:t>
            </a:r>
          </a:p>
          <a:p>
            <a:pPr marL="808038" lvl="1" indent="0">
              <a:buNone/>
              <a:tabLst/>
            </a:pPr>
            <a:r>
              <a:rPr lang="en-ZA" sz="1800" dirty="0" smtClean="0"/>
              <a:t>“means </a:t>
            </a:r>
            <a:r>
              <a:rPr lang="en-ZA" sz="1800" dirty="0"/>
              <a:t>those BEE Transactions concluded prior </a:t>
            </a:r>
            <a:r>
              <a:rPr lang="en-ZA" sz="1800" dirty="0" smtClean="0"/>
              <a:t>to the </a:t>
            </a:r>
            <a:r>
              <a:rPr lang="en-ZA" sz="1800" dirty="0"/>
              <a:t>coming into operation of the Mining Charter of 2017 that achieved a </a:t>
            </a:r>
            <a:r>
              <a:rPr lang="en-ZA" sz="1800" dirty="0" smtClean="0"/>
              <a:t>minimum26</a:t>
            </a:r>
            <a:r>
              <a:rPr lang="en-ZA" sz="1800" dirty="0"/>
              <a:t>% Black </a:t>
            </a:r>
            <a:r>
              <a:rPr lang="en-ZA" sz="1800" dirty="0" smtClean="0"/>
              <a:t>shareholding </a:t>
            </a:r>
            <a:r>
              <a:rPr lang="en-ZA" sz="1800" dirty="0"/>
              <a:t>or more</a:t>
            </a:r>
            <a:r>
              <a:rPr lang="en-ZA" sz="1800" dirty="0" smtClean="0"/>
              <a:t>;”</a:t>
            </a:r>
            <a:endParaRPr lang="en-US" sz="1800" dirty="0"/>
          </a:p>
          <a:p>
            <a:r>
              <a:rPr lang="en-US" sz="2400" dirty="0" smtClean="0"/>
              <a:t>Black-owned company</a:t>
            </a:r>
          </a:p>
          <a:p>
            <a:pPr marL="808038" lvl="1" indent="0">
              <a:buNone/>
              <a:tabLst/>
            </a:pPr>
            <a:r>
              <a:rPr lang="en-ZA" sz="1800" i="1" dirty="0" smtClean="0"/>
              <a:t>“means a juristic person having shareholding or similar interest that is controlled by a Black Person /s and in which such Black Person/s enjoy/s a right to economic interest that is at least 50% + 1 of the total shareholding”</a:t>
            </a:r>
            <a:endParaRPr lang="en-GB" sz="1800" i="1" dirty="0"/>
          </a:p>
        </p:txBody>
      </p:sp>
    </p:spTree>
    <p:extLst>
      <p:ext uri="{BB962C8B-B14F-4D97-AF65-F5344CB8AC3E}">
        <p14:creationId xmlns:p14="http://schemas.microsoft.com/office/powerpoint/2010/main" val="93074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wnership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ew </a:t>
            </a:r>
            <a:r>
              <a:rPr lang="en-US" dirty="0"/>
              <a:t>BEE shareholding distribution </a:t>
            </a:r>
            <a:r>
              <a:rPr lang="en-US" dirty="0" smtClean="0"/>
              <a:t>requirements</a:t>
            </a:r>
          </a:p>
          <a:p>
            <a:pPr marL="982663" indent="-534988"/>
            <a:r>
              <a:rPr lang="en-US" sz="3200" dirty="0" smtClean="0"/>
              <a:t>BEE </a:t>
            </a:r>
            <a:r>
              <a:rPr lang="en-US" sz="3200" dirty="0"/>
              <a:t>e</a:t>
            </a:r>
            <a:r>
              <a:rPr lang="en-US" sz="3200" dirty="0" smtClean="0"/>
              <a:t>ntrepreneur</a:t>
            </a:r>
            <a:r>
              <a:rPr lang="en-US" sz="3200" dirty="0"/>
              <a:t>: 14% equity in the </a:t>
            </a:r>
            <a:r>
              <a:rPr lang="en-US" sz="3200" dirty="0" smtClean="0"/>
              <a:t>holder</a:t>
            </a:r>
          </a:p>
          <a:p>
            <a:pPr marL="982663" indent="-534988"/>
            <a:r>
              <a:rPr lang="en-US" sz="3200" dirty="0" smtClean="0"/>
              <a:t>mine community: 8% equity in the holder</a:t>
            </a:r>
          </a:p>
          <a:p>
            <a:pPr marL="982663" indent="-534988"/>
            <a:r>
              <a:rPr lang="en-US" sz="3200" dirty="0" smtClean="0"/>
              <a:t>ESOPs</a:t>
            </a:r>
            <a:r>
              <a:rPr lang="en-US" sz="3200" dirty="0"/>
              <a:t>: 8% equity in the </a:t>
            </a:r>
            <a:r>
              <a:rPr lang="en-US" sz="3200" dirty="0" smtClean="0"/>
              <a:t>holder</a:t>
            </a:r>
          </a:p>
          <a:p>
            <a:pPr marL="982663" indent="-534988"/>
            <a:r>
              <a:rPr lang="en-US" sz="3200" dirty="0" smtClean="0"/>
              <a:t>total </a:t>
            </a:r>
            <a:r>
              <a:rPr lang="en-US" sz="3200" dirty="0"/>
              <a:t>BEE </a:t>
            </a:r>
            <a:r>
              <a:rPr lang="en-US" sz="3200" dirty="0" smtClean="0"/>
              <a:t>shareholding</a:t>
            </a:r>
            <a:r>
              <a:rPr lang="en-US" sz="3200" dirty="0"/>
              <a:t>: 30%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580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wnership cont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944" y="1052736"/>
            <a:ext cx="8653536" cy="5544616"/>
          </a:xfrm>
        </p:spPr>
        <p:txBody>
          <a:bodyPr/>
          <a:lstStyle/>
          <a:p>
            <a:r>
              <a:rPr lang="en-US" sz="3200" dirty="0"/>
              <a:t>n</a:t>
            </a:r>
            <a:r>
              <a:rPr lang="en-US" sz="3200" dirty="0" smtClean="0"/>
              <a:t>ew right holders (“</a:t>
            </a:r>
            <a:r>
              <a:rPr lang="en-US" sz="3200" b="1" dirty="0"/>
              <a:t>a</a:t>
            </a:r>
            <a:r>
              <a:rPr lang="en-US" sz="3200" b="1" dirty="0" smtClean="0"/>
              <a:t>pplicants</a:t>
            </a:r>
            <a:r>
              <a:rPr lang="en-US" sz="3200" dirty="0" smtClean="0"/>
              <a:t>”)</a:t>
            </a:r>
          </a:p>
          <a:p>
            <a:pPr marL="895350" indent="-447675"/>
            <a:r>
              <a:rPr lang="en-US" sz="2800" dirty="0" smtClean="0"/>
              <a:t>applicants </a:t>
            </a:r>
            <a:r>
              <a:rPr lang="en-US" sz="2800" dirty="0"/>
              <a:t>for mining rights: </a:t>
            </a:r>
            <a:r>
              <a:rPr lang="en-US" sz="2800" dirty="0" smtClean="0"/>
              <a:t>minimum </a:t>
            </a:r>
            <a:r>
              <a:rPr lang="en-US" sz="2800" dirty="0"/>
              <a:t>30% </a:t>
            </a:r>
            <a:r>
              <a:rPr lang="en-US" sz="2800" dirty="0" smtClean="0"/>
              <a:t>BEE shareholding</a:t>
            </a:r>
          </a:p>
          <a:p>
            <a:pPr marL="895350" indent="-447675"/>
            <a:r>
              <a:rPr lang="en-US" sz="2800" dirty="0"/>
              <a:t>a</a:t>
            </a:r>
            <a:r>
              <a:rPr lang="en-US" sz="2800" dirty="0" smtClean="0"/>
              <a:t>pplicants </a:t>
            </a:r>
            <a:r>
              <a:rPr lang="en-US" sz="2800" dirty="0"/>
              <a:t>for prospecting </a:t>
            </a:r>
            <a:r>
              <a:rPr lang="en-US" sz="2800" dirty="0" smtClean="0"/>
              <a:t>rights</a:t>
            </a:r>
          </a:p>
          <a:p>
            <a:pPr marL="1439863" lvl="2" indent="-457200"/>
            <a:r>
              <a:rPr lang="en-US" dirty="0" smtClean="0"/>
              <a:t>Black-owned companies to apply for new prospecting rights</a:t>
            </a:r>
            <a:endParaRPr lang="en-US" dirty="0"/>
          </a:p>
          <a:p>
            <a:pPr marL="2693988" lvl="2" indent="-1254125">
              <a:buNone/>
            </a:pPr>
            <a:r>
              <a:rPr lang="en-ZA" dirty="0" smtClean="0"/>
              <a:t>(2.1.1.1)  “</a:t>
            </a:r>
            <a:r>
              <a:rPr lang="en-ZA" i="1" dirty="0" smtClean="0"/>
              <a:t>A[n] [Applicant for] </a:t>
            </a:r>
            <a:r>
              <a:rPr lang="en-ZA" i="1" dirty="0"/>
              <a:t>a new prospecting right must have a minimum of 50% + 1 Black Person shareholding which shareholding shall include voting rights, per prospecting right or in the company which holds the </a:t>
            </a:r>
            <a:r>
              <a:rPr lang="en-ZA" i="1" dirty="0" smtClean="0"/>
              <a:t>right</a:t>
            </a:r>
            <a:r>
              <a:rPr lang="en-ZA" dirty="0" smtClean="0"/>
              <a:t>”</a:t>
            </a:r>
            <a:endParaRPr lang="en-US" dirty="0" smtClean="0"/>
          </a:p>
          <a:p>
            <a:pPr marL="801687" lvl="2" indent="0">
              <a:buNone/>
            </a:pPr>
            <a:endParaRPr lang="en-GB" dirty="0" smtClean="0"/>
          </a:p>
          <a:p>
            <a:pPr marL="801687" lvl="2" indent="0">
              <a:buNone/>
            </a:pPr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140846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wnership cont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8697144" cy="5544616"/>
          </a:xfrm>
        </p:spPr>
        <p:txBody>
          <a:bodyPr/>
          <a:lstStyle/>
          <a:p>
            <a:pPr marL="895350" indent="-447675"/>
            <a:r>
              <a:rPr lang="en-US" sz="2800" dirty="0" smtClean="0">
                <a:solidFill>
                  <a:prstClr val="black"/>
                </a:solidFill>
              </a:rPr>
              <a:t>transfer</a:t>
            </a:r>
          </a:p>
          <a:p>
            <a:pPr marL="1974850" lvl="2" indent="-1079500">
              <a:buNone/>
            </a:pPr>
            <a:r>
              <a:rPr lang="en-ZA" sz="1800" dirty="0" smtClean="0">
                <a:solidFill>
                  <a:prstClr val="black"/>
                </a:solidFill>
              </a:rPr>
              <a:t>(</a:t>
            </a:r>
            <a:r>
              <a:rPr lang="en-ZA" sz="1800" dirty="0">
                <a:solidFill>
                  <a:prstClr val="black"/>
                </a:solidFill>
              </a:rPr>
              <a:t>2.1.1.4</a:t>
            </a:r>
            <a:r>
              <a:rPr lang="en-ZA" sz="1800" dirty="0" smtClean="0">
                <a:solidFill>
                  <a:prstClr val="black"/>
                </a:solidFill>
              </a:rPr>
              <a:t>)	“</a:t>
            </a:r>
            <a:r>
              <a:rPr lang="en-ZA" sz="1800" i="1" dirty="0" smtClean="0">
                <a:solidFill>
                  <a:prstClr val="black"/>
                </a:solidFill>
              </a:rPr>
              <a:t>in the event of transferring the shares, the party to whom the shares are transferred must fall within the same category as the transferring Black Person […].Such that the Black Person shareholding distribution […] </a:t>
            </a:r>
            <a:r>
              <a:rPr lang="en-ZA" sz="1800" i="1" u="sng" dirty="0" smtClean="0">
                <a:solidFill>
                  <a:prstClr val="black"/>
                </a:solidFill>
              </a:rPr>
              <a:t>shall always be maintained by the [Applicant]</a:t>
            </a:r>
            <a:r>
              <a:rPr lang="en-ZA" sz="1800" dirty="0" smtClean="0">
                <a:solidFill>
                  <a:prstClr val="black"/>
                </a:solidFill>
              </a:rPr>
              <a:t>”</a:t>
            </a:r>
          </a:p>
          <a:p>
            <a:pPr marL="1974850" lvl="2" indent="-1079500">
              <a:buNone/>
            </a:pPr>
            <a:r>
              <a:rPr lang="en-ZA" sz="1800" dirty="0" smtClean="0">
                <a:solidFill>
                  <a:prstClr val="black"/>
                </a:solidFill>
              </a:rPr>
              <a:t>(2.1.1.5) 	“</a:t>
            </a:r>
            <a:r>
              <a:rPr lang="en-ZA" sz="1800" i="1" dirty="0" smtClean="0">
                <a:solidFill>
                  <a:prstClr val="black"/>
                </a:solidFill>
              </a:rPr>
              <a:t>The [Applicant] shall ensure that any reduction of shareholding of existing shareholders through the issue of new shares, shall not reduce the Black Person shareholding distribution</a:t>
            </a:r>
            <a:r>
              <a:rPr lang="en-ZA" sz="1800" dirty="0" smtClean="0">
                <a:solidFill>
                  <a:prstClr val="black"/>
                </a:solidFill>
              </a:rPr>
              <a:t>”</a:t>
            </a:r>
          </a:p>
          <a:p>
            <a:pPr marL="1974850" lvl="2" indent="-1079500">
              <a:buNone/>
            </a:pPr>
            <a:r>
              <a:rPr lang="en-ZA" sz="1800" dirty="0" smtClean="0">
                <a:solidFill>
                  <a:prstClr val="black"/>
                </a:solidFill>
              </a:rPr>
              <a:t>(2.1.1.8) 	“</a:t>
            </a:r>
            <a:r>
              <a:rPr lang="en-ZA" sz="1800" i="1" dirty="0" smtClean="0">
                <a:solidFill>
                  <a:prstClr val="black"/>
                </a:solidFill>
              </a:rPr>
              <a:t>Subject to the provisions of paragraph 2.1.1.4, the BEE Entrepreneurs shall be allowed to dilute a maximum of 49% shareholding in the[Applicant], provided that 100% of the proceeds from the dilution are used by the BEE Entrepreneurs to develop another asset</a:t>
            </a:r>
            <a:r>
              <a:rPr lang="en-ZA" sz="1800" dirty="0" smtClean="0">
                <a:solidFill>
                  <a:prstClr val="black"/>
                </a:solidFill>
              </a:rPr>
              <a:t>.”</a:t>
            </a:r>
          </a:p>
          <a:p>
            <a:pPr marL="895350" indent="-447675"/>
            <a:r>
              <a:rPr lang="en-US" sz="2400" dirty="0" smtClean="0">
                <a:solidFill>
                  <a:prstClr val="black"/>
                </a:solidFill>
              </a:rPr>
              <a:t>no </a:t>
            </a:r>
            <a:r>
              <a:rPr lang="en-US" sz="2400" dirty="0">
                <a:solidFill>
                  <a:prstClr val="black"/>
                </a:solidFill>
              </a:rPr>
              <a:t>transitional arrangements for submitted applications not granted before publishing of 2017 Mining Charter </a:t>
            </a:r>
            <a:endParaRPr lang="en-GB" sz="2400" dirty="0">
              <a:solidFill>
                <a:prstClr val="black"/>
              </a:solidFill>
            </a:endParaRPr>
          </a:p>
          <a:p>
            <a:pPr marL="895350" indent="-447675"/>
            <a:endParaRPr lang="en-US" sz="2800" dirty="0">
              <a:solidFill>
                <a:prstClr val="black"/>
              </a:solidFill>
            </a:endParaRPr>
          </a:p>
          <a:p>
            <a:pPr marL="1974850" lvl="2" indent="-1079500">
              <a:buNone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52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wnership cont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xisting holders</a:t>
            </a:r>
          </a:p>
          <a:p>
            <a:pPr marL="808038" indent="-360363"/>
            <a:r>
              <a:rPr lang="en-US" sz="2800" dirty="0" smtClean="0"/>
              <a:t>recognition of historical BEE transactions where</a:t>
            </a:r>
          </a:p>
          <a:p>
            <a:pPr marL="1368000" lvl="4" indent="-457200"/>
            <a:r>
              <a:rPr lang="en-US" sz="2000" dirty="0"/>
              <a:t>BEE </a:t>
            </a:r>
            <a:r>
              <a:rPr lang="en-US" sz="2000" dirty="0" smtClean="0"/>
              <a:t>partner(s</a:t>
            </a:r>
            <a:r>
              <a:rPr lang="en-US" sz="2000" dirty="0"/>
              <a:t>) exited BEE </a:t>
            </a:r>
            <a:r>
              <a:rPr lang="en-US" sz="2000" dirty="0" smtClean="0"/>
              <a:t>structure</a:t>
            </a:r>
            <a:endParaRPr lang="en-US" sz="2000" dirty="0"/>
          </a:p>
          <a:p>
            <a:pPr marL="1368000" lvl="4" indent="-457200"/>
            <a:r>
              <a:rPr lang="en-US" sz="2000" dirty="0"/>
              <a:t>BEE agreements have </a:t>
            </a:r>
            <a:r>
              <a:rPr lang="en-US" sz="2000" dirty="0" smtClean="0"/>
              <a:t>lapsed</a:t>
            </a:r>
            <a:endParaRPr lang="en-US" sz="2000" dirty="0"/>
          </a:p>
          <a:p>
            <a:pPr marL="1368000" lvl="4" indent="-457200"/>
            <a:r>
              <a:rPr lang="en-US" sz="2000" dirty="0"/>
              <a:t>BEE </a:t>
            </a:r>
            <a:r>
              <a:rPr lang="en-US" sz="2000" dirty="0" smtClean="0"/>
              <a:t>partner(s</a:t>
            </a:r>
            <a:r>
              <a:rPr lang="en-US" sz="2000" dirty="0"/>
              <a:t>) transferred shares to non-Black </a:t>
            </a:r>
            <a:r>
              <a:rPr lang="en-US" sz="2000" dirty="0" smtClean="0"/>
              <a:t>person</a:t>
            </a:r>
          </a:p>
          <a:p>
            <a:pPr marL="808038" lvl="4" indent="-360363"/>
            <a:r>
              <a:rPr lang="en-US" sz="2800" dirty="0" smtClean="0"/>
              <a:t>no recognition where historical BEE transaction did not achieve 26%</a:t>
            </a:r>
          </a:p>
          <a:p>
            <a:pPr marL="808038" lvl="4" indent="-360363"/>
            <a:r>
              <a:rPr lang="en-US" sz="2800" dirty="0"/>
              <a:t>c</a:t>
            </a:r>
            <a:r>
              <a:rPr lang="en-US" sz="2800" dirty="0" smtClean="0"/>
              <a:t>ompliance with new BEE shareholding requirements (30%) </a:t>
            </a:r>
            <a:r>
              <a:rPr lang="en-US" sz="2800" dirty="0"/>
              <a:t>at h</a:t>
            </a:r>
            <a:r>
              <a:rPr lang="en-US" sz="2800" dirty="0" smtClean="0"/>
              <a:t>older level by 14 June 2018 (one year transitional period)</a:t>
            </a:r>
          </a:p>
          <a:p>
            <a:pPr marL="808038" lvl="4" indent="-36036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745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wnership cont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op up</a:t>
            </a:r>
          </a:p>
          <a:p>
            <a:pPr marL="982663" indent="-534988"/>
            <a:r>
              <a:rPr lang="en-US" sz="2800" dirty="0">
                <a:solidFill>
                  <a:prstClr val="black"/>
                </a:solidFill>
              </a:rPr>
              <a:t>a</a:t>
            </a:r>
            <a:r>
              <a:rPr lang="en-US" sz="2800" dirty="0" smtClean="0">
                <a:solidFill>
                  <a:prstClr val="black"/>
                </a:solidFill>
              </a:rPr>
              <a:t>vailable </a:t>
            </a:r>
            <a:r>
              <a:rPr lang="en-US" sz="2800" dirty="0">
                <a:solidFill>
                  <a:prstClr val="black"/>
                </a:solidFill>
              </a:rPr>
              <a:t>to existing holders who have concluded </a:t>
            </a:r>
            <a:r>
              <a:rPr lang="en-US" sz="2800" dirty="0" smtClean="0">
                <a:solidFill>
                  <a:prstClr val="black"/>
                </a:solidFill>
              </a:rPr>
              <a:t>historical </a:t>
            </a:r>
            <a:r>
              <a:rPr lang="en-US" sz="2800" dirty="0">
                <a:solidFill>
                  <a:prstClr val="black"/>
                </a:solidFill>
              </a:rPr>
              <a:t>BEE </a:t>
            </a:r>
            <a:r>
              <a:rPr lang="en-US" sz="2800" dirty="0" smtClean="0">
                <a:solidFill>
                  <a:prstClr val="black"/>
                </a:solidFill>
              </a:rPr>
              <a:t>transactions</a:t>
            </a:r>
          </a:p>
          <a:p>
            <a:pPr marL="982663" indent="-534988"/>
            <a:r>
              <a:rPr lang="en-US" sz="2800" dirty="0" smtClean="0">
                <a:solidFill>
                  <a:prstClr val="black"/>
                </a:solidFill>
              </a:rPr>
              <a:t>requirements</a:t>
            </a:r>
          </a:p>
          <a:p>
            <a:pPr marL="1439863" lvl="4" indent="-360363"/>
            <a:r>
              <a:rPr lang="en-US" sz="2000" dirty="0" smtClean="0">
                <a:solidFill>
                  <a:prstClr val="black"/>
                </a:solidFill>
              </a:rPr>
              <a:t>only </a:t>
            </a:r>
            <a:r>
              <a:rPr lang="en-US" sz="2000" dirty="0">
                <a:solidFill>
                  <a:prstClr val="black"/>
                </a:solidFill>
              </a:rPr>
              <a:t>non-BEE shareholders may dilute (in proportion to their shareholding) to make shares available for </a:t>
            </a:r>
            <a:r>
              <a:rPr lang="en-US" sz="2000" dirty="0" smtClean="0">
                <a:solidFill>
                  <a:prstClr val="black"/>
                </a:solidFill>
              </a:rPr>
              <a:t>top up</a:t>
            </a:r>
            <a:endParaRPr lang="en-US" sz="2000" dirty="0">
              <a:solidFill>
                <a:prstClr val="black"/>
              </a:solidFill>
            </a:endParaRPr>
          </a:p>
          <a:p>
            <a:pPr marL="1439863" lvl="4" indent="-360363"/>
            <a:r>
              <a:rPr lang="en-US" sz="2000" dirty="0" smtClean="0">
                <a:solidFill>
                  <a:prstClr val="black"/>
                </a:solidFill>
              </a:rPr>
              <a:t>each </a:t>
            </a:r>
            <a:r>
              <a:rPr lang="en-US" sz="2000" dirty="0">
                <a:solidFill>
                  <a:prstClr val="black"/>
                </a:solidFill>
              </a:rPr>
              <a:t>BEE </a:t>
            </a:r>
            <a:r>
              <a:rPr lang="en-US" sz="2000" dirty="0" smtClean="0">
                <a:solidFill>
                  <a:prstClr val="black"/>
                </a:solidFill>
              </a:rPr>
              <a:t>partner’s </a:t>
            </a:r>
            <a:r>
              <a:rPr lang="en-US" sz="2000" dirty="0">
                <a:solidFill>
                  <a:prstClr val="black"/>
                </a:solidFill>
              </a:rPr>
              <a:t>shareholding will increase proportionally to their current shareholding </a:t>
            </a:r>
          </a:p>
          <a:p>
            <a:pPr marL="1439863" lvl="4" indent="-360363"/>
            <a:r>
              <a:rPr lang="en-US" sz="2000" dirty="0" smtClean="0">
                <a:solidFill>
                  <a:prstClr val="black"/>
                </a:solidFill>
              </a:rPr>
              <a:t>where </a:t>
            </a:r>
            <a:r>
              <a:rPr lang="en-US" sz="2000" dirty="0">
                <a:solidFill>
                  <a:prstClr val="black"/>
                </a:solidFill>
              </a:rPr>
              <a:t>BEE partners have exited the balance of what is required to </a:t>
            </a:r>
            <a:r>
              <a:rPr lang="en-US" sz="2000" dirty="0" smtClean="0">
                <a:solidFill>
                  <a:prstClr val="black"/>
                </a:solidFill>
              </a:rPr>
              <a:t>top up </a:t>
            </a:r>
            <a:r>
              <a:rPr lang="en-US" sz="2000" dirty="0">
                <a:solidFill>
                  <a:prstClr val="black"/>
                </a:solidFill>
              </a:rPr>
              <a:t>must be given to BEE </a:t>
            </a:r>
            <a:r>
              <a:rPr lang="en-US" sz="2000" dirty="0" smtClean="0">
                <a:solidFill>
                  <a:prstClr val="black"/>
                </a:solidFill>
              </a:rPr>
              <a:t>entrepreneur</a:t>
            </a:r>
            <a:endParaRPr lang="en-GB" sz="2000" dirty="0">
              <a:solidFill>
                <a:prstClr val="black"/>
              </a:solidFill>
            </a:endParaRPr>
          </a:p>
          <a:p>
            <a:pPr marL="817562" lvl="1" indent="0"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 </a:t>
            </a:r>
            <a:endParaRPr lang="en-US" sz="1600" dirty="0">
              <a:solidFill>
                <a:prstClr val="black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47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ale of South African mining assets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holders of rights must give a “right of first refusal” to Black-owned company when selling mining assets</a:t>
            </a:r>
          </a:p>
          <a:p>
            <a:r>
              <a:rPr lang="en-US" dirty="0"/>
              <a:t>l</a:t>
            </a:r>
            <a:r>
              <a:rPr lang="en-US" dirty="0" smtClean="0"/>
              <a:t>ack of implementation mechanism</a:t>
            </a:r>
          </a:p>
          <a:p>
            <a:r>
              <a:rPr lang="en-US" dirty="0" smtClean="0"/>
              <a:t>no minimum requirements</a:t>
            </a:r>
          </a:p>
          <a:p>
            <a:r>
              <a:rPr lang="en-US" dirty="0"/>
              <a:t>u</a:t>
            </a:r>
            <a:r>
              <a:rPr lang="en-US" dirty="0" smtClean="0"/>
              <a:t>ltra vires section 11 of the MPRDA</a:t>
            </a:r>
            <a:endParaRPr lang="en-ZA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33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Safrica">
  <a:themeElements>
    <a:clrScheme name="ENSafrica">
      <a:dk1>
        <a:sysClr val="windowText" lastClr="000000"/>
      </a:dk1>
      <a:lt1>
        <a:sysClr val="window" lastClr="FFFFFF"/>
      </a:lt1>
      <a:dk2>
        <a:srgbClr val="DAD307"/>
      </a:dk2>
      <a:lt2>
        <a:srgbClr val="AAB4AA"/>
      </a:lt2>
      <a:accent1>
        <a:srgbClr val="DAD307"/>
      </a:accent1>
      <a:accent2>
        <a:srgbClr val="F2E900"/>
      </a:accent2>
      <a:accent3>
        <a:srgbClr val="5E5F61"/>
      </a:accent3>
      <a:accent4>
        <a:srgbClr val="000000"/>
      </a:accent4>
      <a:accent5>
        <a:srgbClr val="FFFFFF"/>
      </a:accent5>
      <a:accent6>
        <a:srgbClr val="FFFFFF"/>
      </a:accent6>
      <a:hlink>
        <a:srgbClr val="DAD307"/>
      </a:hlink>
      <a:folHlink>
        <a:srgbClr val="AAB4A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Safrica.pptx [Read-Only]" id="{7A42FBA4-51AD-47DF-A512-02B47A0F9AC2}" vid="{F4000225-DB80-4AF8-98BF-A3BF4A26DEA3}"/>
    </a:ext>
  </a:extLst>
</a:theme>
</file>

<file path=ppt/theme/theme10.xml><?xml version="1.0" encoding="utf-8"?>
<a:theme xmlns:a="http://schemas.openxmlformats.org/drawingml/2006/main" name="Content layout 04">
  <a:themeElements>
    <a:clrScheme name="ENSafrica">
      <a:dk1>
        <a:sysClr val="windowText" lastClr="000000"/>
      </a:dk1>
      <a:lt1>
        <a:sysClr val="window" lastClr="FFFFFF"/>
      </a:lt1>
      <a:dk2>
        <a:srgbClr val="DAD307"/>
      </a:dk2>
      <a:lt2>
        <a:srgbClr val="AAB4AA"/>
      </a:lt2>
      <a:accent1>
        <a:srgbClr val="DAD307"/>
      </a:accent1>
      <a:accent2>
        <a:srgbClr val="F2E900"/>
      </a:accent2>
      <a:accent3>
        <a:srgbClr val="5E5F61"/>
      </a:accent3>
      <a:accent4>
        <a:srgbClr val="000000"/>
      </a:accent4>
      <a:accent5>
        <a:srgbClr val="FFFFFF"/>
      </a:accent5>
      <a:accent6>
        <a:srgbClr val="FFFFFF"/>
      </a:accent6>
      <a:hlink>
        <a:srgbClr val="DAD307"/>
      </a:hlink>
      <a:folHlink>
        <a:srgbClr val="AAB4A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Safrica.pptx [Read-Only]" id="{7A42FBA4-51AD-47DF-A512-02B47A0F9AC2}" vid="{0844F09F-B51E-4BE4-9438-6DEA8B452132}"/>
    </a:ext>
  </a:extLst>
</a:theme>
</file>

<file path=ppt/theme/theme11.xml><?xml version="1.0" encoding="utf-8"?>
<a:theme xmlns:a="http://schemas.openxmlformats.org/drawingml/2006/main" name="Content layout 05">
  <a:themeElements>
    <a:clrScheme name="ENSafrica">
      <a:dk1>
        <a:sysClr val="windowText" lastClr="000000"/>
      </a:dk1>
      <a:lt1>
        <a:sysClr val="window" lastClr="FFFFFF"/>
      </a:lt1>
      <a:dk2>
        <a:srgbClr val="DAD307"/>
      </a:dk2>
      <a:lt2>
        <a:srgbClr val="AAB4AA"/>
      </a:lt2>
      <a:accent1>
        <a:srgbClr val="DAD307"/>
      </a:accent1>
      <a:accent2>
        <a:srgbClr val="F2E900"/>
      </a:accent2>
      <a:accent3>
        <a:srgbClr val="5E5F61"/>
      </a:accent3>
      <a:accent4>
        <a:srgbClr val="000000"/>
      </a:accent4>
      <a:accent5>
        <a:srgbClr val="FFFFFF"/>
      </a:accent5>
      <a:accent6>
        <a:srgbClr val="FFFFFF"/>
      </a:accent6>
      <a:hlink>
        <a:srgbClr val="DAD307"/>
      </a:hlink>
      <a:folHlink>
        <a:srgbClr val="AAB4A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Safrica.pptx [Read-Only]" id="{7A42FBA4-51AD-47DF-A512-02B47A0F9AC2}" vid="{0D13437B-82B4-4315-9E1F-101DB8490575}"/>
    </a:ext>
  </a:extLst>
</a:theme>
</file>

<file path=ppt/theme/theme12.xml><?xml version="1.0" encoding="utf-8"?>
<a:theme xmlns:a="http://schemas.openxmlformats.org/drawingml/2006/main" name="Content layout 06">
  <a:themeElements>
    <a:clrScheme name="ENSafrica">
      <a:dk1>
        <a:sysClr val="windowText" lastClr="000000"/>
      </a:dk1>
      <a:lt1>
        <a:sysClr val="window" lastClr="FFFFFF"/>
      </a:lt1>
      <a:dk2>
        <a:srgbClr val="DAD307"/>
      </a:dk2>
      <a:lt2>
        <a:srgbClr val="AAB4AA"/>
      </a:lt2>
      <a:accent1>
        <a:srgbClr val="DAD307"/>
      </a:accent1>
      <a:accent2>
        <a:srgbClr val="F2E900"/>
      </a:accent2>
      <a:accent3>
        <a:srgbClr val="5E5F61"/>
      </a:accent3>
      <a:accent4>
        <a:srgbClr val="000000"/>
      </a:accent4>
      <a:accent5>
        <a:srgbClr val="FFFFFF"/>
      </a:accent5>
      <a:accent6>
        <a:srgbClr val="FFFFFF"/>
      </a:accent6>
      <a:hlink>
        <a:srgbClr val="DAD307"/>
      </a:hlink>
      <a:folHlink>
        <a:srgbClr val="AAB4A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Safrica.pptx [Read-Only]" id="{7A42FBA4-51AD-47DF-A512-02B47A0F9AC2}" vid="{6E119467-9782-4A1A-803B-1F01FB46AB40}"/>
    </a:ext>
  </a:extLst>
</a:theme>
</file>

<file path=ppt/theme/theme13.xml><?xml version="1.0" encoding="utf-8"?>
<a:theme xmlns:a="http://schemas.openxmlformats.org/drawingml/2006/main" name="Custom Design">
  <a:themeElements>
    <a:clrScheme name="ENSafrica">
      <a:dk1>
        <a:sysClr val="windowText" lastClr="000000"/>
      </a:dk1>
      <a:lt1>
        <a:sysClr val="window" lastClr="FFFFFF"/>
      </a:lt1>
      <a:dk2>
        <a:srgbClr val="DAD307"/>
      </a:dk2>
      <a:lt2>
        <a:srgbClr val="AAB4AA"/>
      </a:lt2>
      <a:accent1>
        <a:srgbClr val="DAD307"/>
      </a:accent1>
      <a:accent2>
        <a:srgbClr val="F2E900"/>
      </a:accent2>
      <a:accent3>
        <a:srgbClr val="5E5F61"/>
      </a:accent3>
      <a:accent4>
        <a:srgbClr val="000000"/>
      </a:accent4>
      <a:accent5>
        <a:srgbClr val="FFFFFF"/>
      </a:accent5>
      <a:accent6>
        <a:srgbClr val="FFFFFF"/>
      </a:accent6>
      <a:hlink>
        <a:srgbClr val="DAD307"/>
      </a:hlink>
      <a:folHlink>
        <a:srgbClr val="AAB4A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Safrica.pptx [Read-Only]" id="{7A42FBA4-51AD-47DF-A512-02B47A0F9AC2}" vid="{5554A83F-4EFC-477E-B31D-E9FB7D7C1469}"/>
    </a:ext>
  </a:extLst>
</a:theme>
</file>

<file path=ppt/theme/theme2.xml><?xml version="1.0" encoding="utf-8"?>
<a:theme xmlns:a="http://schemas.openxmlformats.org/drawingml/2006/main" name="Image slide layout">
  <a:themeElements>
    <a:clrScheme name="ENSafrica">
      <a:dk1>
        <a:sysClr val="windowText" lastClr="000000"/>
      </a:dk1>
      <a:lt1>
        <a:sysClr val="window" lastClr="FFFFFF"/>
      </a:lt1>
      <a:dk2>
        <a:srgbClr val="DAD307"/>
      </a:dk2>
      <a:lt2>
        <a:srgbClr val="AAB4AA"/>
      </a:lt2>
      <a:accent1>
        <a:srgbClr val="DAD307"/>
      </a:accent1>
      <a:accent2>
        <a:srgbClr val="F2E900"/>
      </a:accent2>
      <a:accent3>
        <a:srgbClr val="5E5F61"/>
      </a:accent3>
      <a:accent4>
        <a:srgbClr val="000000"/>
      </a:accent4>
      <a:accent5>
        <a:srgbClr val="FFFFFF"/>
      </a:accent5>
      <a:accent6>
        <a:srgbClr val="FFFFFF"/>
      </a:accent6>
      <a:hlink>
        <a:srgbClr val="DAD307"/>
      </a:hlink>
      <a:folHlink>
        <a:srgbClr val="AAB4A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Safrica.pptx [Read-Only]" id="{7A42FBA4-51AD-47DF-A512-02B47A0F9AC2}" vid="{FB270E87-B5A4-431C-9931-12F894A8F608}"/>
    </a:ext>
  </a:extLst>
</a:theme>
</file>

<file path=ppt/theme/theme3.xml><?xml version="1.0" encoding="utf-8"?>
<a:theme xmlns:a="http://schemas.openxmlformats.org/drawingml/2006/main" name="Section header with content 01">
  <a:themeElements>
    <a:clrScheme name="ENSafrica">
      <a:dk1>
        <a:sysClr val="windowText" lastClr="000000"/>
      </a:dk1>
      <a:lt1>
        <a:sysClr val="window" lastClr="FFFFFF"/>
      </a:lt1>
      <a:dk2>
        <a:srgbClr val="DAD307"/>
      </a:dk2>
      <a:lt2>
        <a:srgbClr val="AAB4AA"/>
      </a:lt2>
      <a:accent1>
        <a:srgbClr val="DAD307"/>
      </a:accent1>
      <a:accent2>
        <a:srgbClr val="F2E900"/>
      </a:accent2>
      <a:accent3>
        <a:srgbClr val="5E5F61"/>
      </a:accent3>
      <a:accent4>
        <a:srgbClr val="000000"/>
      </a:accent4>
      <a:accent5>
        <a:srgbClr val="FFFFFF"/>
      </a:accent5>
      <a:accent6>
        <a:srgbClr val="FFFFFF"/>
      </a:accent6>
      <a:hlink>
        <a:srgbClr val="DAD307"/>
      </a:hlink>
      <a:folHlink>
        <a:srgbClr val="AAB4A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Safrica.pptx [Read-Only]" id="{7A42FBA4-51AD-47DF-A512-02B47A0F9AC2}" vid="{4CF9CE32-0019-45A7-832C-3F7B63526A40}"/>
    </a:ext>
  </a:extLst>
</a:theme>
</file>

<file path=ppt/theme/theme4.xml><?xml version="1.0" encoding="utf-8"?>
<a:theme xmlns:a="http://schemas.openxmlformats.org/drawingml/2006/main" name="Section header with content 02">
  <a:themeElements>
    <a:clrScheme name="ENSafrica">
      <a:dk1>
        <a:sysClr val="windowText" lastClr="000000"/>
      </a:dk1>
      <a:lt1>
        <a:sysClr val="window" lastClr="FFFFFF"/>
      </a:lt1>
      <a:dk2>
        <a:srgbClr val="DAD307"/>
      </a:dk2>
      <a:lt2>
        <a:srgbClr val="AAB4AA"/>
      </a:lt2>
      <a:accent1>
        <a:srgbClr val="DAD307"/>
      </a:accent1>
      <a:accent2>
        <a:srgbClr val="F2E900"/>
      </a:accent2>
      <a:accent3>
        <a:srgbClr val="5E5F61"/>
      </a:accent3>
      <a:accent4>
        <a:srgbClr val="000000"/>
      </a:accent4>
      <a:accent5>
        <a:srgbClr val="FFFFFF"/>
      </a:accent5>
      <a:accent6>
        <a:srgbClr val="FFFFFF"/>
      </a:accent6>
      <a:hlink>
        <a:srgbClr val="DAD307"/>
      </a:hlink>
      <a:folHlink>
        <a:srgbClr val="AAB4A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Safrica.pptx [Read-Only]" id="{7A42FBA4-51AD-47DF-A512-02B47A0F9AC2}" vid="{65198258-782F-4165-926F-9EF9CAE02D84}"/>
    </a:ext>
  </a:extLst>
</a:theme>
</file>

<file path=ppt/theme/theme5.xml><?xml version="1.0" encoding="utf-8"?>
<a:theme xmlns:a="http://schemas.openxmlformats.org/drawingml/2006/main" name="Section header with content 03">
  <a:themeElements>
    <a:clrScheme name="ENSafrica">
      <a:dk1>
        <a:sysClr val="windowText" lastClr="000000"/>
      </a:dk1>
      <a:lt1>
        <a:sysClr val="window" lastClr="FFFFFF"/>
      </a:lt1>
      <a:dk2>
        <a:srgbClr val="DAD307"/>
      </a:dk2>
      <a:lt2>
        <a:srgbClr val="AAB4AA"/>
      </a:lt2>
      <a:accent1>
        <a:srgbClr val="DAD307"/>
      </a:accent1>
      <a:accent2>
        <a:srgbClr val="F2E900"/>
      </a:accent2>
      <a:accent3>
        <a:srgbClr val="5E5F61"/>
      </a:accent3>
      <a:accent4>
        <a:srgbClr val="000000"/>
      </a:accent4>
      <a:accent5>
        <a:srgbClr val="FFFFFF"/>
      </a:accent5>
      <a:accent6>
        <a:srgbClr val="FFFFFF"/>
      </a:accent6>
      <a:hlink>
        <a:srgbClr val="DAD307"/>
      </a:hlink>
      <a:folHlink>
        <a:srgbClr val="AAB4A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Safrica.pptx [Read-Only]" id="{7A42FBA4-51AD-47DF-A512-02B47A0F9AC2}" vid="{850A5B72-5E0C-4CD8-AECA-AC8FE1A4D485}"/>
    </a:ext>
  </a:extLst>
</a:theme>
</file>

<file path=ppt/theme/theme6.xml><?xml version="1.0" encoding="utf-8"?>
<a:theme xmlns:a="http://schemas.openxmlformats.org/drawingml/2006/main" name="Section header with content 04">
  <a:themeElements>
    <a:clrScheme name="ENSafrica">
      <a:dk1>
        <a:sysClr val="windowText" lastClr="000000"/>
      </a:dk1>
      <a:lt1>
        <a:sysClr val="window" lastClr="FFFFFF"/>
      </a:lt1>
      <a:dk2>
        <a:srgbClr val="DAD307"/>
      </a:dk2>
      <a:lt2>
        <a:srgbClr val="AAB4AA"/>
      </a:lt2>
      <a:accent1>
        <a:srgbClr val="DAD307"/>
      </a:accent1>
      <a:accent2>
        <a:srgbClr val="F2E900"/>
      </a:accent2>
      <a:accent3>
        <a:srgbClr val="5E5F61"/>
      </a:accent3>
      <a:accent4>
        <a:srgbClr val="000000"/>
      </a:accent4>
      <a:accent5>
        <a:srgbClr val="FFFFFF"/>
      </a:accent5>
      <a:accent6>
        <a:srgbClr val="FFFFFF"/>
      </a:accent6>
      <a:hlink>
        <a:srgbClr val="DAD307"/>
      </a:hlink>
      <a:folHlink>
        <a:srgbClr val="AAB4A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Safrica.pptx [Read-Only]" id="{7A42FBA4-51AD-47DF-A512-02B47A0F9AC2}" vid="{8C14CC08-EC6F-4483-A8AD-25E40D263152}"/>
    </a:ext>
  </a:extLst>
</a:theme>
</file>

<file path=ppt/theme/theme7.xml><?xml version="1.0" encoding="utf-8"?>
<a:theme xmlns:a="http://schemas.openxmlformats.org/drawingml/2006/main" name="Content layout 01">
  <a:themeElements>
    <a:clrScheme name="ENSafrica">
      <a:dk1>
        <a:sysClr val="windowText" lastClr="000000"/>
      </a:dk1>
      <a:lt1>
        <a:sysClr val="window" lastClr="FFFFFF"/>
      </a:lt1>
      <a:dk2>
        <a:srgbClr val="DAD307"/>
      </a:dk2>
      <a:lt2>
        <a:srgbClr val="AAB4AA"/>
      </a:lt2>
      <a:accent1>
        <a:srgbClr val="DAD307"/>
      </a:accent1>
      <a:accent2>
        <a:srgbClr val="F2E900"/>
      </a:accent2>
      <a:accent3>
        <a:srgbClr val="5E5F61"/>
      </a:accent3>
      <a:accent4>
        <a:srgbClr val="000000"/>
      </a:accent4>
      <a:accent5>
        <a:srgbClr val="FFFFFF"/>
      </a:accent5>
      <a:accent6>
        <a:srgbClr val="FFFFFF"/>
      </a:accent6>
      <a:hlink>
        <a:srgbClr val="DAD307"/>
      </a:hlink>
      <a:folHlink>
        <a:srgbClr val="AAB4A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Safrica.pptx [Read-Only]" id="{7A42FBA4-51AD-47DF-A512-02B47A0F9AC2}" vid="{E8C589B4-F51A-4A11-BC38-26CB007C78DB}"/>
    </a:ext>
  </a:extLst>
</a:theme>
</file>

<file path=ppt/theme/theme8.xml><?xml version="1.0" encoding="utf-8"?>
<a:theme xmlns:a="http://schemas.openxmlformats.org/drawingml/2006/main" name="Content layout 02">
  <a:themeElements>
    <a:clrScheme name="ENSafrica">
      <a:dk1>
        <a:sysClr val="windowText" lastClr="000000"/>
      </a:dk1>
      <a:lt1>
        <a:sysClr val="window" lastClr="FFFFFF"/>
      </a:lt1>
      <a:dk2>
        <a:srgbClr val="DAD307"/>
      </a:dk2>
      <a:lt2>
        <a:srgbClr val="AAB4AA"/>
      </a:lt2>
      <a:accent1>
        <a:srgbClr val="DAD307"/>
      </a:accent1>
      <a:accent2>
        <a:srgbClr val="F2E900"/>
      </a:accent2>
      <a:accent3>
        <a:srgbClr val="5E5F61"/>
      </a:accent3>
      <a:accent4>
        <a:srgbClr val="000000"/>
      </a:accent4>
      <a:accent5>
        <a:srgbClr val="FFFFFF"/>
      </a:accent5>
      <a:accent6>
        <a:srgbClr val="FFFFFF"/>
      </a:accent6>
      <a:hlink>
        <a:srgbClr val="DAD307"/>
      </a:hlink>
      <a:folHlink>
        <a:srgbClr val="AAB4A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Safrica.pptx [Read-Only]" id="{7A42FBA4-51AD-47DF-A512-02B47A0F9AC2}" vid="{9D0D1DBF-7AAA-418E-A3AF-31F6F6197285}"/>
    </a:ext>
  </a:extLst>
</a:theme>
</file>

<file path=ppt/theme/theme9.xml><?xml version="1.0" encoding="utf-8"?>
<a:theme xmlns:a="http://schemas.openxmlformats.org/drawingml/2006/main" name="Content layout 03">
  <a:themeElements>
    <a:clrScheme name="ENSafrica">
      <a:dk1>
        <a:sysClr val="windowText" lastClr="000000"/>
      </a:dk1>
      <a:lt1>
        <a:sysClr val="window" lastClr="FFFFFF"/>
      </a:lt1>
      <a:dk2>
        <a:srgbClr val="DAD307"/>
      </a:dk2>
      <a:lt2>
        <a:srgbClr val="AAB4AA"/>
      </a:lt2>
      <a:accent1>
        <a:srgbClr val="DAD307"/>
      </a:accent1>
      <a:accent2>
        <a:srgbClr val="F2E900"/>
      </a:accent2>
      <a:accent3>
        <a:srgbClr val="5E5F61"/>
      </a:accent3>
      <a:accent4>
        <a:srgbClr val="000000"/>
      </a:accent4>
      <a:accent5>
        <a:srgbClr val="FFFFFF"/>
      </a:accent5>
      <a:accent6>
        <a:srgbClr val="FFFFFF"/>
      </a:accent6>
      <a:hlink>
        <a:srgbClr val="DAD307"/>
      </a:hlink>
      <a:folHlink>
        <a:srgbClr val="AAB4A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Safrica.pptx [Read-Only]" id="{7A42FBA4-51AD-47DF-A512-02B47A0F9AC2}" vid="{EFF67054-0A42-4818-8E87-2B0CBD94010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ENSafrica</Template>
  <TotalTime>515</TotalTime>
  <Words>678</Words>
  <Application>Microsoft Office PowerPoint</Application>
  <PresentationFormat>On-screen Show (4:3)</PresentationFormat>
  <Paragraphs>114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Arial</vt:lpstr>
      <vt:lpstr>Calibri</vt:lpstr>
      <vt:lpstr>ENSafrica</vt:lpstr>
      <vt:lpstr>Image slide layout</vt:lpstr>
      <vt:lpstr>Section header with content 01</vt:lpstr>
      <vt:lpstr>Section header with content 02</vt:lpstr>
      <vt:lpstr>Section header with content 03</vt:lpstr>
      <vt:lpstr>Section header with content 04</vt:lpstr>
      <vt:lpstr>Content layout 01</vt:lpstr>
      <vt:lpstr>Content layout 02</vt:lpstr>
      <vt:lpstr>Content layout 03</vt:lpstr>
      <vt:lpstr>Content layout 04</vt:lpstr>
      <vt:lpstr>Content layout 05</vt:lpstr>
      <vt:lpstr>Content layout 06</vt:lpstr>
      <vt:lpstr>Custom Design</vt:lpstr>
      <vt:lpstr>SAIMM</vt:lpstr>
      <vt:lpstr>introduction </vt:lpstr>
      <vt:lpstr>definitions</vt:lpstr>
      <vt:lpstr>ownership</vt:lpstr>
      <vt:lpstr>ownership cont</vt:lpstr>
      <vt:lpstr>ownership cont</vt:lpstr>
      <vt:lpstr>ownership cont</vt:lpstr>
      <vt:lpstr>ownership cont</vt:lpstr>
      <vt:lpstr>sale of South African mining assets</vt:lpstr>
      <vt:lpstr>financing BEE transactions</vt:lpstr>
      <vt:lpstr>financing BEE transactions cont</vt:lpstr>
      <vt:lpstr>BEE equity market</vt:lpstr>
      <vt:lpstr>payment of 1% of turnover</vt:lpstr>
      <vt:lpstr>employment equity</vt:lpstr>
      <vt:lpstr>employment equity cont</vt:lpstr>
      <vt:lpstr>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Mining Charter Training Session</dc:title>
  <dc:creator>Luthando Vilakazi</dc:creator>
  <cp:lastModifiedBy>Otsile Matlou</cp:lastModifiedBy>
  <cp:revision>50</cp:revision>
  <cp:lastPrinted>2017-07-06T07:57:51Z</cp:lastPrinted>
  <dcterms:created xsi:type="dcterms:W3CDTF">2017-07-05T12:23:24Z</dcterms:created>
  <dcterms:modified xsi:type="dcterms:W3CDTF">2017-08-21T19:33:16Z</dcterms:modified>
</cp:coreProperties>
</file>